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34"/>
  </p:notesMasterIdLst>
  <p:handoutMasterIdLst>
    <p:handoutMasterId r:id="rId35"/>
  </p:handoutMasterIdLst>
  <p:sldIdLst>
    <p:sldId id="266" r:id="rId5"/>
    <p:sldId id="268" r:id="rId6"/>
    <p:sldId id="294" r:id="rId7"/>
    <p:sldId id="269" r:id="rId8"/>
    <p:sldId id="271" r:id="rId9"/>
    <p:sldId id="267" r:id="rId10"/>
    <p:sldId id="272" r:id="rId11"/>
    <p:sldId id="273" r:id="rId12"/>
    <p:sldId id="275" r:id="rId13"/>
    <p:sldId id="270" r:id="rId14"/>
    <p:sldId id="293" r:id="rId15"/>
    <p:sldId id="274" r:id="rId16"/>
    <p:sldId id="276" r:id="rId17"/>
    <p:sldId id="277" r:id="rId18"/>
    <p:sldId id="278" r:id="rId19"/>
    <p:sldId id="279" r:id="rId20"/>
    <p:sldId id="280" r:id="rId21"/>
    <p:sldId id="281" r:id="rId22"/>
    <p:sldId id="282" r:id="rId23"/>
    <p:sldId id="284" r:id="rId24"/>
    <p:sldId id="283" r:id="rId25"/>
    <p:sldId id="286" r:id="rId26"/>
    <p:sldId id="287" r:id="rId27"/>
    <p:sldId id="288" r:id="rId28"/>
    <p:sldId id="289" r:id="rId29"/>
    <p:sldId id="290" r:id="rId30"/>
    <p:sldId id="291" r:id="rId31"/>
    <p:sldId id="292" r:id="rId32"/>
    <p:sldId id="295" r:id="rId33"/>
  </p:sldIdLst>
  <p:sldSz cx="12192000" cy="6858000"/>
  <p:notesSz cx="6858000" cy="9144000"/>
  <p:defaultTextStyle>
    <a:defPPr rtl="0">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EDE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687D7C-C65F-4D82-894F-8297CC7C0A4C}" v="17" dt="2022-09-06T20:06:18.213"/>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9" d="100"/>
          <a:sy n="59" d="100"/>
        </p:scale>
        <p:origin x="964" y="64"/>
      </p:cViewPr>
      <p:guideLst/>
    </p:cSldViewPr>
  </p:slid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88" d="100"/>
          <a:sy n="88" d="100"/>
        </p:scale>
        <p:origin x="3810"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F870C-5D9B-4878-9827-A3D8F8D3B4C3}"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rtlCol="0"/>
        <a:lstStyle/>
        <a:p>
          <a:pPr rtl="0"/>
          <a:endParaRPr lang="en-US"/>
        </a:p>
      </dgm:t>
    </dgm:pt>
    <dgm:pt modelId="{193252BB-1661-4EF1-B4B4-B609E884D6B5}">
      <dgm:prSet/>
      <dgm:spPr/>
      <dgm:t>
        <a:bodyPr rtlCol="0"/>
        <a:lstStyle/>
        <a:p>
          <a:pPr>
            <a:lnSpc>
              <a:spcPct val="100000"/>
            </a:lnSpc>
            <a:defRPr cap="all"/>
          </a:pPr>
          <a:r>
            <a:rPr lang="fr-FR" noProof="0" dirty="0" err="1"/>
            <a:t>My</a:t>
          </a:r>
          <a:r>
            <a:rPr lang="fr-FR" noProof="0" dirty="0"/>
            <a:t> SQL </a:t>
          </a:r>
        </a:p>
      </dgm:t>
    </dgm:pt>
    <dgm:pt modelId="{5A04EF90-0F09-4424-BA8F-063E80337D8E}" type="parTrans" cxnId="{095425F3-197C-4E69-84D5-0C51196EF1C6}">
      <dgm:prSet/>
      <dgm:spPr/>
      <dgm:t>
        <a:bodyPr rtlCol="0"/>
        <a:lstStyle/>
        <a:p>
          <a:pPr rtl="0"/>
          <a:endParaRPr lang="fr-FR" noProof="0" dirty="0"/>
        </a:p>
      </dgm:t>
    </dgm:pt>
    <dgm:pt modelId="{54292CB0-011E-4706-9294-372AD5816BB9}" type="sibTrans" cxnId="{095425F3-197C-4E69-84D5-0C51196EF1C6}">
      <dgm:prSet/>
      <dgm:spPr/>
      <dgm:t>
        <a:bodyPr rtlCol="0"/>
        <a:lstStyle/>
        <a:p>
          <a:pPr rtl="0"/>
          <a:endParaRPr lang="fr-FR" noProof="0" dirty="0"/>
        </a:p>
      </dgm:t>
    </dgm:pt>
    <dgm:pt modelId="{1777E161-D0DE-4D31-91FE-E2AD8AAC6AAC}">
      <dgm:prSet/>
      <dgm:spPr/>
      <dgm:t>
        <a:bodyPr rtlCol="0"/>
        <a:lstStyle/>
        <a:p>
          <a:pPr>
            <a:lnSpc>
              <a:spcPct val="100000"/>
            </a:lnSpc>
            <a:defRPr cap="all"/>
          </a:pPr>
          <a:r>
            <a:rPr lang="fr-FR" noProof="0" dirty="0" err="1"/>
            <a:t>Postgre</a:t>
          </a:r>
          <a:r>
            <a:rPr lang="fr-FR" baseline="0" noProof="0" dirty="0"/>
            <a:t> SQL </a:t>
          </a:r>
          <a:endParaRPr lang="fr-FR" noProof="0" dirty="0"/>
        </a:p>
      </dgm:t>
    </dgm:pt>
    <dgm:pt modelId="{50E45982-4B36-4BD3-ABAD-204FBA61FF0E}" type="parTrans" cxnId="{A341BC0D-6DD3-4979-9832-08DC41068DC6}">
      <dgm:prSet/>
      <dgm:spPr/>
      <dgm:t>
        <a:bodyPr rtlCol="0"/>
        <a:lstStyle/>
        <a:p>
          <a:pPr rtl="0"/>
          <a:endParaRPr lang="fr-FR" noProof="0" dirty="0"/>
        </a:p>
      </dgm:t>
    </dgm:pt>
    <dgm:pt modelId="{FB489039-8D8A-4FC2-9B37-994383FDE902}" type="sibTrans" cxnId="{A341BC0D-6DD3-4979-9832-08DC41068DC6}">
      <dgm:prSet/>
      <dgm:spPr/>
      <dgm:t>
        <a:bodyPr rtlCol="0"/>
        <a:lstStyle/>
        <a:p>
          <a:pPr rtl="0"/>
          <a:endParaRPr lang="fr-FR" noProof="0" dirty="0"/>
        </a:p>
      </dgm:t>
    </dgm:pt>
    <dgm:pt modelId="{A0E3938A-38FD-4C6B-BC76-DCF294EE93DC}">
      <dgm:prSet/>
      <dgm:spPr/>
      <dgm:t>
        <a:bodyPr rtlCol="0"/>
        <a:lstStyle/>
        <a:p>
          <a:pPr>
            <a:lnSpc>
              <a:spcPct val="100000"/>
            </a:lnSpc>
            <a:defRPr cap="all"/>
          </a:pPr>
          <a:r>
            <a:rPr lang="fr-FR" noProof="0" dirty="0" err="1"/>
            <a:t>Sql</a:t>
          </a:r>
          <a:r>
            <a:rPr lang="fr-FR" noProof="0" dirty="0"/>
            <a:t> server</a:t>
          </a:r>
        </a:p>
      </dgm:t>
    </dgm:pt>
    <dgm:pt modelId="{8655D1BC-F152-4DA3-90FE-11A6554E87C9}" type="parTrans" cxnId="{F1960191-6C4D-45E6-A70C-022CDEE00113}">
      <dgm:prSet/>
      <dgm:spPr/>
      <dgm:t>
        <a:bodyPr rtlCol="0"/>
        <a:lstStyle/>
        <a:p>
          <a:pPr rtl="0"/>
          <a:endParaRPr lang="fr-FR" noProof="0" dirty="0"/>
        </a:p>
      </dgm:t>
    </dgm:pt>
    <dgm:pt modelId="{7DE219E0-15AA-4B4B-9BED-F21993E27992}" type="sibTrans" cxnId="{F1960191-6C4D-45E6-A70C-022CDEE00113}">
      <dgm:prSet/>
      <dgm:spPr/>
      <dgm:t>
        <a:bodyPr rtlCol="0"/>
        <a:lstStyle/>
        <a:p>
          <a:pPr rtl="0"/>
          <a:endParaRPr lang="fr-FR" noProof="0" dirty="0"/>
        </a:p>
      </dgm:t>
    </dgm:pt>
    <dgm:pt modelId="{D2FA40C6-C0ED-46A3-92CE-B081053B2BA8}" type="pres">
      <dgm:prSet presAssocID="{34FF870C-5D9B-4878-9827-A3D8F8D3B4C3}" presName="root" presStyleCnt="0">
        <dgm:presLayoutVars>
          <dgm:dir/>
          <dgm:resizeHandles val="exact"/>
        </dgm:presLayoutVars>
      </dgm:prSet>
      <dgm:spPr/>
    </dgm:pt>
    <dgm:pt modelId="{4F71816B-273C-49A1-A458-BCE14C9FAD7C}" type="pres">
      <dgm:prSet presAssocID="{193252BB-1661-4EF1-B4B4-B609E884D6B5}" presName="compNode" presStyleCnt="0"/>
      <dgm:spPr/>
    </dgm:pt>
    <dgm:pt modelId="{23A2EDD9-C89F-49C9-AE4A-D6196B4CA219}" type="pres">
      <dgm:prSet presAssocID="{193252BB-1661-4EF1-B4B4-B609E884D6B5}" presName="iconBgRect" presStyleLbl="bgShp" presStyleIdx="0" presStyleCnt="3"/>
      <dgm:spPr>
        <a:prstGeom prst="round2DiagRect">
          <a:avLst>
            <a:gd name="adj1" fmla="val 29727"/>
            <a:gd name="adj2" fmla="val 0"/>
          </a:avLst>
        </a:prstGeom>
        <a:solidFill>
          <a:schemeClr val="accent4">
            <a:lumMod val="50000"/>
          </a:schemeClr>
        </a:solidFill>
      </dgm:spPr>
    </dgm:pt>
    <dgm:pt modelId="{AFF6CE53-2172-43E4-BC33-3C48272DDCF0}" type="pres">
      <dgm:prSet presAssocID="{193252BB-1661-4EF1-B4B4-B609E884D6B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24000" r="-24000"/>
          </a:stretch>
        </a:blipFill>
        <a:ln>
          <a:noFill/>
        </a:ln>
      </dgm:spPr>
    </dgm:pt>
    <dgm:pt modelId="{8CFED58E-CED6-48CB-AD6E-8A220711C954}" type="pres">
      <dgm:prSet presAssocID="{193252BB-1661-4EF1-B4B4-B609E884D6B5}" presName="spaceRect" presStyleCnt="0"/>
      <dgm:spPr/>
    </dgm:pt>
    <dgm:pt modelId="{B2757675-DFB6-4B33-9701-161572571D2B}" type="pres">
      <dgm:prSet presAssocID="{193252BB-1661-4EF1-B4B4-B609E884D6B5}" presName="textRect" presStyleLbl="revTx" presStyleIdx="0" presStyleCnt="3">
        <dgm:presLayoutVars>
          <dgm:chMax val="1"/>
          <dgm:chPref val="1"/>
        </dgm:presLayoutVars>
      </dgm:prSet>
      <dgm:spPr/>
    </dgm:pt>
    <dgm:pt modelId="{FF5FC25A-8895-4059-A7CB-AC8E769B2E4B}" type="pres">
      <dgm:prSet presAssocID="{54292CB0-011E-4706-9294-372AD5816BB9}" presName="sibTrans" presStyleCnt="0"/>
      <dgm:spPr/>
    </dgm:pt>
    <dgm:pt modelId="{F181BEB4-66E0-4B62-8712-BD0A64659834}" type="pres">
      <dgm:prSet presAssocID="{1777E161-D0DE-4D31-91FE-E2AD8AAC6AAC}" presName="compNode" presStyleCnt="0"/>
      <dgm:spPr/>
    </dgm:pt>
    <dgm:pt modelId="{0E81F59E-BE24-4A43-8B4D-78AE486DB35A}" type="pres">
      <dgm:prSet presAssocID="{1777E161-D0DE-4D31-91FE-E2AD8AAC6AAC}" presName="iconBgRect" presStyleLbl="bgShp" presStyleIdx="1" presStyleCnt="3"/>
      <dgm:spPr>
        <a:prstGeom prst="round2DiagRect">
          <a:avLst>
            <a:gd name="adj1" fmla="val 29727"/>
            <a:gd name="adj2" fmla="val 0"/>
          </a:avLst>
        </a:prstGeom>
        <a:solidFill>
          <a:schemeClr val="accent4">
            <a:lumMod val="50000"/>
          </a:schemeClr>
        </a:solidFill>
      </dgm:spPr>
    </dgm:pt>
    <dgm:pt modelId="{C6C18185-40AF-48A2-8685-C39F432C8E80}" type="pres">
      <dgm:prSet presAssocID="{1777E161-D0DE-4D31-91FE-E2AD8AAC6AAC}" presName="iconRect"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t="-3000" b="-3000"/>
          </a:stretch>
        </a:blipFill>
        <a:ln>
          <a:noFill/>
        </a:ln>
      </dgm:spPr>
    </dgm:pt>
    <dgm:pt modelId="{676699DF-00CC-4F16-B4E6-75EFFED81874}" type="pres">
      <dgm:prSet presAssocID="{1777E161-D0DE-4D31-91FE-E2AD8AAC6AAC}" presName="spaceRect" presStyleCnt="0"/>
      <dgm:spPr/>
    </dgm:pt>
    <dgm:pt modelId="{1CD40C66-A0B4-4978-9941-A79D4CBD111B}" type="pres">
      <dgm:prSet presAssocID="{1777E161-D0DE-4D31-91FE-E2AD8AAC6AAC}" presName="textRect" presStyleLbl="revTx" presStyleIdx="1" presStyleCnt="3">
        <dgm:presLayoutVars>
          <dgm:chMax val="1"/>
          <dgm:chPref val="1"/>
        </dgm:presLayoutVars>
      </dgm:prSet>
      <dgm:spPr/>
    </dgm:pt>
    <dgm:pt modelId="{F18A00AD-35D1-4313-87F2-111D7B13ECED}" type="pres">
      <dgm:prSet presAssocID="{FB489039-8D8A-4FC2-9B37-994383FDE902}" presName="sibTrans" presStyleCnt="0"/>
      <dgm:spPr/>
    </dgm:pt>
    <dgm:pt modelId="{59EC7549-F063-437F-8388-459A5C769816}" type="pres">
      <dgm:prSet presAssocID="{A0E3938A-38FD-4C6B-BC76-DCF294EE93DC}" presName="compNode" presStyleCnt="0"/>
      <dgm:spPr/>
    </dgm:pt>
    <dgm:pt modelId="{81253FDF-02A1-40D1-89CA-3EA7AF168FD7}" type="pres">
      <dgm:prSet presAssocID="{A0E3938A-38FD-4C6B-BC76-DCF294EE93DC}" presName="iconBgRect" presStyleLbl="bgShp" presStyleIdx="2" presStyleCnt="3"/>
      <dgm:spPr>
        <a:prstGeom prst="round2DiagRect">
          <a:avLst>
            <a:gd name="adj1" fmla="val 29727"/>
            <a:gd name="adj2" fmla="val 0"/>
          </a:avLst>
        </a:prstGeom>
        <a:solidFill>
          <a:schemeClr val="accent4">
            <a:lumMod val="50000"/>
          </a:schemeClr>
        </a:solidFill>
      </dgm:spPr>
    </dgm:pt>
    <dgm:pt modelId="{8156E8E0-9CDC-4EAB-A61D-AF474D6D9368}" type="pres">
      <dgm:prSet presAssocID="{A0E3938A-38FD-4C6B-BC76-DCF294EE93DC}" presName="iconRect"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a:ln>
          <a:noFill/>
        </a:ln>
      </dgm:spPr>
    </dgm:pt>
    <dgm:pt modelId="{CF8829A0-3E8F-471E-B721-0E359AF6C976}" type="pres">
      <dgm:prSet presAssocID="{A0E3938A-38FD-4C6B-BC76-DCF294EE93DC}" presName="spaceRect" presStyleCnt="0"/>
      <dgm:spPr/>
    </dgm:pt>
    <dgm:pt modelId="{2DEB68D9-2D2A-405A-A95A-F123B81445D3}" type="pres">
      <dgm:prSet presAssocID="{A0E3938A-38FD-4C6B-BC76-DCF294EE93DC}" presName="textRect" presStyleLbl="revTx" presStyleIdx="2" presStyleCnt="3">
        <dgm:presLayoutVars>
          <dgm:chMax val="1"/>
          <dgm:chPref val="1"/>
        </dgm:presLayoutVars>
      </dgm:prSet>
      <dgm:spPr/>
    </dgm:pt>
  </dgm:ptLst>
  <dgm:cxnLst>
    <dgm:cxn modelId="{A341BC0D-6DD3-4979-9832-08DC41068DC6}" srcId="{34FF870C-5D9B-4878-9827-A3D8F8D3B4C3}" destId="{1777E161-D0DE-4D31-91FE-E2AD8AAC6AAC}" srcOrd="1" destOrd="0" parTransId="{50E45982-4B36-4BD3-ABAD-204FBA61FF0E}" sibTransId="{FB489039-8D8A-4FC2-9B37-994383FDE902}"/>
    <dgm:cxn modelId="{472D2D17-E245-46DF-98A5-C38415CADC1E}" type="presOf" srcId="{A0E3938A-38FD-4C6B-BC76-DCF294EE93DC}" destId="{2DEB68D9-2D2A-405A-A95A-F123B81445D3}" srcOrd="0" destOrd="0" presId="urn:microsoft.com/office/officeart/2018/5/layout/IconLeafLabelList"/>
    <dgm:cxn modelId="{B126511F-11FF-4EDD-85D7-D89737033340}" type="presOf" srcId="{34FF870C-5D9B-4878-9827-A3D8F8D3B4C3}" destId="{D2FA40C6-C0ED-46A3-92CE-B081053B2BA8}" srcOrd="0" destOrd="0" presId="urn:microsoft.com/office/officeart/2018/5/layout/IconLeafLabelList"/>
    <dgm:cxn modelId="{FA3ECF3F-F2D7-4808-8F32-35657BC1DF89}" type="presOf" srcId="{193252BB-1661-4EF1-B4B4-B609E884D6B5}" destId="{B2757675-DFB6-4B33-9701-161572571D2B}" srcOrd="0" destOrd="0" presId="urn:microsoft.com/office/officeart/2018/5/layout/IconLeafLabelList"/>
    <dgm:cxn modelId="{F1960191-6C4D-45E6-A70C-022CDEE00113}" srcId="{34FF870C-5D9B-4878-9827-A3D8F8D3B4C3}" destId="{A0E3938A-38FD-4C6B-BC76-DCF294EE93DC}" srcOrd="2" destOrd="0" parTransId="{8655D1BC-F152-4DA3-90FE-11A6554E87C9}" sibTransId="{7DE219E0-15AA-4B4B-9BED-F21993E27992}"/>
    <dgm:cxn modelId="{C3093AB7-9BBB-4595-A705-841ABB75BC49}" type="presOf" srcId="{1777E161-D0DE-4D31-91FE-E2AD8AAC6AAC}" destId="{1CD40C66-A0B4-4978-9941-A79D4CBD111B}" srcOrd="0" destOrd="0" presId="urn:microsoft.com/office/officeart/2018/5/layout/IconLeafLabelList"/>
    <dgm:cxn modelId="{095425F3-197C-4E69-84D5-0C51196EF1C6}" srcId="{34FF870C-5D9B-4878-9827-A3D8F8D3B4C3}" destId="{193252BB-1661-4EF1-B4B4-B609E884D6B5}" srcOrd="0" destOrd="0" parTransId="{5A04EF90-0F09-4424-BA8F-063E80337D8E}" sibTransId="{54292CB0-011E-4706-9294-372AD5816BB9}"/>
    <dgm:cxn modelId="{CFFB4A70-BD6C-4082-9DB4-48041D051C82}" type="presParOf" srcId="{D2FA40C6-C0ED-46A3-92CE-B081053B2BA8}" destId="{4F71816B-273C-49A1-A458-BCE14C9FAD7C}" srcOrd="0" destOrd="0" presId="urn:microsoft.com/office/officeart/2018/5/layout/IconLeafLabelList"/>
    <dgm:cxn modelId="{697C797D-B0A3-487C-82FB-C6242AC02007}" type="presParOf" srcId="{4F71816B-273C-49A1-A458-BCE14C9FAD7C}" destId="{23A2EDD9-C89F-49C9-AE4A-D6196B4CA219}" srcOrd="0" destOrd="0" presId="urn:microsoft.com/office/officeart/2018/5/layout/IconLeafLabelList"/>
    <dgm:cxn modelId="{DF512F07-EEDC-4E6F-8099-188C14ECF869}" type="presParOf" srcId="{4F71816B-273C-49A1-A458-BCE14C9FAD7C}" destId="{AFF6CE53-2172-43E4-BC33-3C48272DDCF0}" srcOrd="1" destOrd="0" presId="urn:microsoft.com/office/officeart/2018/5/layout/IconLeafLabelList"/>
    <dgm:cxn modelId="{9D5B3B65-8825-47E0-95F3-9A1D2B1E6DD6}" type="presParOf" srcId="{4F71816B-273C-49A1-A458-BCE14C9FAD7C}" destId="{8CFED58E-CED6-48CB-AD6E-8A220711C954}" srcOrd="2" destOrd="0" presId="urn:microsoft.com/office/officeart/2018/5/layout/IconLeafLabelList"/>
    <dgm:cxn modelId="{1E9B72B2-2AB0-418C-94B5-6567B0CCC879}" type="presParOf" srcId="{4F71816B-273C-49A1-A458-BCE14C9FAD7C}" destId="{B2757675-DFB6-4B33-9701-161572571D2B}" srcOrd="3" destOrd="0" presId="urn:microsoft.com/office/officeart/2018/5/layout/IconLeafLabelList"/>
    <dgm:cxn modelId="{127552B3-8890-4CBD-B12B-9C8A4BCA5A9E}" type="presParOf" srcId="{D2FA40C6-C0ED-46A3-92CE-B081053B2BA8}" destId="{FF5FC25A-8895-4059-A7CB-AC8E769B2E4B}" srcOrd="1" destOrd="0" presId="urn:microsoft.com/office/officeart/2018/5/layout/IconLeafLabelList"/>
    <dgm:cxn modelId="{1C669417-79B7-433E-A975-738A07EE9783}" type="presParOf" srcId="{D2FA40C6-C0ED-46A3-92CE-B081053B2BA8}" destId="{F181BEB4-66E0-4B62-8712-BD0A64659834}" srcOrd="2" destOrd="0" presId="urn:microsoft.com/office/officeart/2018/5/layout/IconLeafLabelList"/>
    <dgm:cxn modelId="{9C7F80FB-C680-4E35-AD11-9BE4BD6556F1}" type="presParOf" srcId="{F181BEB4-66E0-4B62-8712-BD0A64659834}" destId="{0E81F59E-BE24-4A43-8B4D-78AE486DB35A}" srcOrd="0" destOrd="0" presId="urn:microsoft.com/office/officeart/2018/5/layout/IconLeafLabelList"/>
    <dgm:cxn modelId="{998459A1-F347-48D8-BB50-EB12075F5FDA}" type="presParOf" srcId="{F181BEB4-66E0-4B62-8712-BD0A64659834}" destId="{C6C18185-40AF-48A2-8685-C39F432C8E80}" srcOrd="1" destOrd="0" presId="urn:microsoft.com/office/officeart/2018/5/layout/IconLeafLabelList"/>
    <dgm:cxn modelId="{EC8BA919-8D94-4FB4-BC09-6604E9B16BBF}" type="presParOf" srcId="{F181BEB4-66E0-4B62-8712-BD0A64659834}" destId="{676699DF-00CC-4F16-B4E6-75EFFED81874}" srcOrd="2" destOrd="0" presId="urn:microsoft.com/office/officeart/2018/5/layout/IconLeafLabelList"/>
    <dgm:cxn modelId="{99E65743-4445-4C74-BBE7-040C68F4FF62}" type="presParOf" srcId="{F181BEB4-66E0-4B62-8712-BD0A64659834}" destId="{1CD40C66-A0B4-4978-9941-A79D4CBD111B}" srcOrd="3" destOrd="0" presId="urn:microsoft.com/office/officeart/2018/5/layout/IconLeafLabelList"/>
    <dgm:cxn modelId="{044D2D07-87CA-47BD-BFAF-AD1C67AA89AA}" type="presParOf" srcId="{D2FA40C6-C0ED-46A3-92CE-B081053B2BA8}" destId="{F18A00AD-35D1-4313-87F2-111D7B13ECED}" srcOrd="3" destOrd="0" presId="urn:microsoft.com/office/officeart/2018/5/layout/IconLeafLabelList"/>
    <dgm:cxn modelId="{8A2DCF1E-4E06-4424-AA2E-B74ACB475E11}" type="presParOf" srcId="{D2FA40C6-C0ED-46A3-92CE-B081053B2BA8}" destId="{59EC7549-F063-437F-8388-459A5C769816}" srcOrd="4" destOrd="0" presId="urn:microsoft.com/office/officeart/2018/5/layout/IconLeafLabelList"/>
    <dgm:cxn modelId="{9F0E93DA-CF03-4DEE-B53D-F38603507FC7}" type="presParOf" srcId="{59EC7549-F063-437F-8388-459A5C769816}" destId="{81253FDF-02A1-40D1-89CA-3EA7AF168FD7}" srcOrd="0" destOrd="0" presId="urn:microsoft.com/office/officeart/2018/5/layout/IconLeafLabelList"/>
    <dgm:cxn modelId="{4D35F28B-EF19-4A81-863F-ABB1FD8C2333}" type="presParOf" srcId="{59EC7549-F063-437F-8388-459A5C769816}" destId="{8156E8E0-9CDC-4EAB-A61D-AF474D6D9368}" srcOrd="1" destOrd="0" presId="urn:microsoft.com/office/officeart/2018/5/layout/IconLeafLabelList"/>
    <dgm:cxn modelId="{6D4CD298-2BC6-42A7-91B3-33BBA4EB1AE7}" type="presParOf" srcId="{59EC7549-F063-437F-8388-459A5C769816}" destId="{CF8829A0-3E8F-471E-B721-0E359AF6C976}" srcOrd="2" destOrd="0" presId="urn:microsoft.com/office/officeart/2018/5/layout/IconLeafLabelList"/>
    <dgm:cxn modelId="{F6EAE01F-088E-445D-B1CC-B67F9FD8C8D6}" type="presParOf" srcId="{59EC7549-F063-437F-8388-459A5C769816}" destId="{2DEB68D9-2D2A-405A-A95A-F123B81445D3}"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A2EDD9-C89F-49C9-AE4A-D6196B4CA219}">
      <dsp:nvSpPr>
        <dsp:cNvPr id="0" name=""/>
        <dsp:cNvSpPr/>
      </dsp:nvSpPr>
      <dsp:spPr>
        <a:xfrm>
          <a:off x="638099" y="305700"/>
          <a:ext cx="1715625" cy="1715625"/>
        </a:xfrm>
        <a:prstGeom prst="round2DiagRect">
          <a:avLst>
            <a:gd name="adj1" fmla="val 29727"/>
            <a:gd name="adj2" fmla="val 0"/>
          </a:avLst>
        </a:prstGeom>
        <a:solidFill>
          <a:schemeClr val="accent4">
            <a:lumMod val="50000"/>
          </a:schemeClr>
        </a:solidFill>
        <a:ln>
          <a:noFill/>
        </a:ln>
        <a:effectLst/>
      </dsp:spPr>
      <dsp:style>
        <a:lnRef idx="0">
          <a:scrgbClr r="0" g="0" b="0"/>
        </a:lnRef>
        <a:fillRef idx="1">
          <a:scrgbClr r="0" g="0" b="0"/>
        </a:fillRef>
        <a:effectRef idx="0">
          <a:scrgbClr r="0" g="0" b="0"/>
        </a:effectRef>
        <a:fontRef idx="minor"/>
      </dsp:style>
    </dsp:sp>
    <dsp:sp modelId="{AFF6CE53-2172-43E4-BC33-3C48272DDCF0}">
      <dsp:nvSpPr>
        <dsp:cNvPr id="0" name=""/>
        <dsp:cNvSpPr/>
      </dsp:nvSpPr>
      <dsp:spPr>
        <a:xfrm>
          <a:off x="1003724" y="671325"/>
          <a:ext cx="984375" cy="984375"/>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4000" r="-24000"/>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2757675-DFB6-4B33-9701-161572571D2B}">
      <dsp:nvSpPr>
        <dsp:cNvPr id="0" name=""/>
        <dsp:cNvSpPr/>
      </dsp:nvSpPr>
      <dsp:spPr>
        <a:xfrm>
          <a:off x="89662"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644650">
            <a:lnSpc>
              <a:spcPct val="100000"/>
            </a:lnSpc>
            <a:spcBef>
              <a:spcPct val="0"/>
            </a:spcBef>
            <a:spcAft>
              <a:spcPct val="35000"/>
            </a:spcAft>
            <a:buNone/>
            <a:defRPr cap="all"/>
          </a:pPr>
          <a:r>
            <a:rPr lang="fr-FR" sz="3700" kern="1200" noProof="0" dirty="0" err="1"/>
            <a:t>My</a:t>
          </a:r>
          <a:r>
            <a:rPr lang="fr-FR" sz="3700" kern="1200" noProof="0" dirty="0"/>
            <a:t> SQL </a:t>
          </a:r>
        </a:p>
      </dsp:txBody>
      <dsp:txXfrm>
        <a:off x="89662" y="2555700"/>
        <a:ext cx="2812500" cy="720000"/>
      </dsp:txXfrm>
    </dsp:sp>
    <dsp:sp modelId="{0E81F59E-BE24-4A43-8B4D-78AE486DB35A}">
      <dsp:nvSpPr>
        <dsp:cNvPr id="0" name=""/>
        <dsp:cNvSpPr/>
      </dsp:nvSpPr>
      <dsp:spPr>
        <a:xfrm>
          <a:off x="3942787" y="305700"/>
          <a:ext cx="1715625" cy="1715625"/>
        </a:xfrm>
        <a:prstGeom prst="round2DiagRect">
          <a:avLst>
            <a:gd name="adj1" fmla="val 29727"/>
            <a:gd name="adj2" fmla="val 0"/>
          </a:avLst>
        </a:prstGeom>
        <a:solidFill>
          <a:schemeClr val="accent4">
            <a:lumMod val="50000"/>
          </a:schemeClr>
        </a:solidFill>
        <a:ln>
          <a:noFill/>
        </a:ln>
        <a:effectLst/>
      </dsp:spPr>
      <dsp:style>
        <a:lnRef idx="0">
          <a:scrgbClr r="0" g="0" b="0"/>
        </a:lnRef>
        <a:fillRef idx="1">
          <a:scrgbClr r="0" g="0" b="0"/>
        </a:fillRef>
        <a:effectRef idx="0">
          <a:scrgbClr r="0" g="0" b="0"/>
        </a:effectRef>
        <a:fontRef idx="minor"/>
      </dsp:style>
    </dsp:sp>
    <dsp:sp modelId="{C6C18185-40AF-48A2-8685-C39F432C8E80}">
      <dsp:nvSpPr>
        <dsp:cNvPr id="0" name=""/>
        <dsp:cNvSpPr/>
      </dsp:nvSpPr>
      <dsp:spPr>
        <a:xfrm>
          <a:off x="4308412" y="671325"/>
          <a:ext cx="984375" cy="984375"/>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3000" b="-3000"/>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1CD40C66-A0B4-4978-9941-A79D4CBD111B}">
      <dsp:nvSpPr>
        <dsp:cNvPr id="0" name=""/>
        <dsp:cNvSpPr/>
      </dsp:nvSpPr>
      <dsp:spPr>
        <a:xfrm>
          <a:off x="3394350"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644650">
            <a:lnSpc>
              <a:spcPct val="100000"/>
            </a:lnSpc>
            <a:spcBef>
              <a:spcPct val="0"/>
            </a:spcBef>
            <a:spcAft>
              <a:spcPct val="35000"/>
            </a:spcAft>
            <a:buNone/>
            <a:defRPr cap="all"/>
          </a:pPr>
          <a:r>
            <a:rPr lang="fr-FR" sz="3700" kern="1200" noProof="0" dirty="0" err="1"/>
            <a:t>Postgre</a:t>
          </a:r>
          <a:r>
            <a:rPr lang="fr-FR" sz="3700" kern="1200" baseline="0" noProof="0" dirty="0"/>
            <a:t> SQL </a:t>
          </a:r>
          <a:endParaRPr lang="fr-FR" sz="3700" kern="1200" noProof="0" dirty="0"/>
        </a:p>
      </dsp:txBody>
      <dsp:txXfrm>
        <a:off x="3394350" y="2555700"/>
        <a:ext cx="2812500" cy="720000"/>
      </dsp:txXfrm>
    </dsp:sp>
    <dsp:sp modelId="{81253FDF-02A1-40D1-89CA-3EA7AF168FD7}">
      <dsp:nvSpPr>
        <dsp:cNvPr id="0" name=""/>
        <dsp:cNvSpPr/>
      </dsp:nvSpPr>
      <dsp:spPr>
        <a:xfrm>
          <a:off x="7247475" y="305700"/>
          <a:ext cx="1715625" cy="1715625"/>
        </a:xfrm>
        <a:prstGeom prst="round2DiagRect">
          <a:avLst>
            <a:gd name="adj1" fmla="val 29727"/>
            <a:gd name="adj2" fmla="val 0"/>
          </a:avLst>
        </a:prstGeom>
        <a:solidFill>
          <a:schemeClr val="accent4">
            <a:lumMod val="50000"/>
          </a:schemeClr>
        </a:solidFill>
        <a:ln>
          <a:noFill/>
        </a:ln>
        <a:effectLst/>
      </dsp:spPr>
      <dsp:style>
        <a:lnRef idx="0">
          <a:scrgbClr r="0" g="0" b="0"/>
        </a:lnRef>
        <a:fillRef idx="1">
          <a:scrgbClr r="0" g="0" b="0"/>
        </a:fillRef>
        <a:effectRef idx="0">
          <a:scrgbClr r="0" g="0" b="0"/>
        </a:effectRef>
        <a:fontRef idx="minor"/>
      </dsp:style>
    </dsp:sp>
    <dsp:sp modelId="{8156E8E0-9CDC-4EAB-A61D-AF474D6D9368}">
      <dsp:nvSpPr>
        <dsp:cNvPr id="0" name=""/>
        <dsp:cNvSpPr/>
      </dsp:nvSpPr>
      <dsp:spPr>
        <a:xfrm>
          <a:off x="7613100" y="671325"/>
          <a:ext cx="984375" cy="984375"/>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2DEB68D9-2D2A-405A-A95A-F123B81445D3}">
      <dsp:nvSpPr>
        <dsp:cNvPr id="0" name=""/>
        <dsp:cNvSpPr/>
      </dsp:nvSpPr>
      <dsp:spPr>
        <a:xfrm>
          <a:off x="6699037" y="2555700"/>
          <a:ext cx="281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644650">
            <a:lnSpc>
              <a:spcPct val="100000"/>
            </a:lnSpc>
            <a:spcBef>
              <a:spcPct val="0"/>
            </a:spcBef>
            <a:spcAft>
              <a:spcPct val="35000"/>
            </a:spcAft>
            <a:buNone/>
            <a:defRPr cap="all"/>
          </a:pPr>
          <a:r>
            <a:rPr lang="fr-FR" sz="3700" kern="1200" noProof="0" dirty="0" err="1"/>
            <a:t>Sql</a:t>
          </a:r>
          <a:r>
            <a:rPr lang="fr-FR" sz="3700" kern="1200" noProof="0" dirty="0"/>
            <a:t> server</a:t>
          </a:r>
        </a:p>
      </dsp:txBody>
      <dsp:txXfrm>
        <a:off x="6699037" y="2555700"/>
        <a:ext cx="28125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Liste d’icônes en forme de feuilles avec étiquettes"/>
  <dgm:desc val="Permet de représenter des blocs d’informations non séquentiels ou groupés accompagnés d’éléments visuels associés. Fonctionne de manière optimale avec des icônes ou de petites images avec de courtes légendes de texte."/>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1B38A06D-996C-44F3-B913-825DFD8AC179}" type="datetime1">
              <a:rPr lang="fr-FR" smtClean="0"/>
              <a:t>06/09/2022</a:t>
            </a:fld>
            <a:endParaRPr lang="fr-FR"/>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4C531EA-3B14-40B9-94EF-FFD37E10845B}" type="slidenum">
              <a:rPr lang="fr-FR" smtClean="0"/>
              <a:t>‹N°›</a:t>
            </a:fld>
            <a:endParaRPr lang="fr-FR"/>
          </a:p>
        </p:txBody>
      </p:sp>
    </p:spTree>
    <p:extLst>
      <p:ext uri="{BB962C8B-B14F-4D97-AF65-F5344CB8AC3E}">
        <p14:creationId xmlns:p14="http://schemas.microsoft.com/office/powerpoint/2010/main" val="1253190775"/>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04E131D3-9BE2-46E8-B996-039A12B2C477}" type="datetime1">
              <a:rPr lang="fr-FR" noProof="0" smtClean="0"/>
              <a:t>06/09/2022</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733D7A2-C585-48BF-BF8C-C21FDC051F77}" type="slidenum">
              <a:rPr lang="fr-FR" noProof="0" smtClean="0"/>
              <a:t>‹N°›</a:t>
            </a:fld>
            <a:endParaRPr lang="fr-FR" noProof="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10"/>
          </p:nvPr>
        </p:nvSpPr>
        <p:spPr/>
        <p:txBody>
          <a:bodyPr rtlCol="0"/>
          <a:lstStyle/>
          <a:p>
            <a:pPr rtl="0"/>
            <a:fld id="{3733D7A2-C585-48BF-BF8C-C21FDC051F77}" type="slidenum">
              <a:rPr lang="fr-FR" smtClean="0"/>
              <a:t>1</a:t>
            </a:fld>
            <a:endParaRPr lang="fr-FR"/>
          </a:p>
        </p:txBody>
      </p:sp>
    </p:spTree>
    <p:extLst>
      <p:ext uri="{BB962C8B-B14F-4D97-AF65-F5344CB8AC3E}">
        <p14:creationId xmlns:p14="http://schemas.microsoft.com/office/powerpoint/2010/main" val="4013332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bg>
      <p:bgPr>
        <a:solidFill>
          <a:schemeClr val="bg2"/>
        </a:solid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1915128" y="1788454"/>
            <a:ext cx="8361229" cy="2098226"/>
          </a:xfrm>
        </p:spPr>
        <p:txBody>
          <a:bodyPr rtlCol="0" anchor="b">
            <a:noAutofit/>
          </a:bodyPr>
          <a:lstStyle>
            <a:lvl1pPr algn="ctr">
              <a:defRPr sz="7200" cap="all" baseline="0">
                <a:solidFill>
                  <a:schemeClr val="tx2"/>
                </a:solidFill>
              </a:defRPr>
            </a:lvl1pPr>
          </a:lstStyle>
          <a:p>
            <a:pPr rtl="0"/>
            <a:r>
              <a:rPr lang="fr-FR" noProof="0"/>
              <a:t>Modifiez le style du titre</a:t>
            </a:r>
          </a:p>
        </p:txBody>
      </p:sp>
      <p:sp>
        <p:nvSpPr>
          <p:cNvPr id="3" name="Sous-titre 2"/>
          <p:cNvSpPr>
            <a:spLocks noGrp="1"/>
          </p:cNvSpPr>
          <p:nvPr>
            <p:ph type="subTitle" idx="1"/>
          </p:nvPr>
        </p:nvSpPr>
        <p:spPr>
          <a:xfrm>
            <a:off x="2679906" y="3956279"/>
            <a:ext cx="6831673" cy="1086237"/>
          </a:xfrm>
        </p:spPr>
        <p:txBody>
          <a:bodyPr rtlCol="0">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4" name="Espace réservé de la date 3"/>
          <p:cNvSpPr>
            <a:spLocks noGrp="1"/>
          </p:cNvSpPr>
          <p:nvPr>
            <p:ph type="dt" sz="half" idx="10"/>
          </p:nvPr>
        </p:nvSpPr>
        <p:spPr>
          <a:xfrm>
            <a:off x="752858" y="6453386"/>
            <a:ext cx="1607944" cy="404614"/>
          </a:xfrm>
        </p:spPr>
        <p:txBody>
          <a:bodyPr rtlCol="0"/>
          <a:lstStyle>
            <a:lvl1pPr>
              <a:defRPr baseline="0">
                <a:solidFill>
                  <a:schemeClr val="tx2"/>
                </a:solidFill>
              </a:defRPr>
            </a:lvl1pPr>
          </a:lstStyle>
          <a:p>
            <a:pPr rtl="0"/>
            <a:fld id="{06C86350-C59B-49B7-B6A3-C006A2D9A913}" type="datetime1">
              <a:rPr lang="fr-FR" noProof="0" smtClean="0"/>
              <a:t>06/09/2022</a:t>
            </a:fld>
            <a:endParaRPr lang="fr-FR" noProof="0"/>
          </a:p>
        </p:txBody>
      </p:sp>
      <p:sp>
        <p:nvSpPr>
          <p:cNvPr id="5" name="Espace réservé du pied de page 4"/>
          <p:cNvSpPr>
            <a:spLocks noGrp="1"/>
          </p:cNvSpPr>
          <p:nvPr>
            <p:ph type="ftr" sz="quarter" idx="11"/>
          </p:nvPr>
        </p:nvSpPr>
        <p:spPr>
          <a:xfrm>
            <a:off x="2584054" y="6453386"/>
            <a:ext cx="7023377" cy="404614"/>
          </a:xfrm>
        </p:spPr>
        <p:txBody>
          <a:bodyPr rtlCol="0"/>
          <a:lstStyle>
            <a:lvl1pPr algn="ctr">
              <a:defRPr baseline="0">
                <a:solidFill>
                  <a:schemeClr val="tx2"/>
                </a:solidFill>
              </a:defRPr>
            </a:lvl1pPr>
          </a:lstStyle>
          <a:p>
            <a:pPr rtl="0"/>
            <a:endParaRPr lang="fr-FR" noProof="0"/>
          </a:p>
        </p:txBody>
      </p:sp>
      <p:sp>
        <p:nvSpPr>
          <p:cNvPr id="6" name="Espace réservé du numéro de diapositive 5"/>
          <p:cNvSpPr>
            <a:spLocks noGrp="1"/>
          </p:cNvSpPr>
          <p:nvPr>
            <p:ph type="sldNum" sz="quarter" idx="12"/>
          </p:nvPr>
        </p:nvSpPr>
        <p:spPr>
          <a:xfrm>
            <a:off x="9830683" y="6453386"/>
            <a:ext cx="1596292" cy="404614"/>
          </a:xfrm>
        </p:spPr>
        <p:txBody>
          <a:bodyPr rtlCol="0"/>
          <a:lstStyle>
            <a:lvl1pPr>
              <a:defRPr baseline="0">
                <a:solidFill>
                  <a:schemeClr val="tx2"/>
                </a:solidFill>
              </a:defRPr>
            </a:lvl1pPr>
          </a:lstStyle>
          <a:p>
            <a:pPr rtl="0"/>
            <a:fld id="{69E57DC2-970A-4B3E-BB1C-7A09969E49DF}" type="slidenum">
              <a:rPr lang="fr-FR" noProof="0" smtClean="0"/>
              <a:pPr rtl="0"/>
              <a:t>‹N°›</a:t>
            </a:fld>
            <a:endParaRPr lang="fr-FR" noProof="0"/>
          </a:p>
        </p:txBody>
      </p:sp>
      <p:grpSp>
        <p:nvGrpSpPr>
          <p:cNvPr id="7" name="Groupe 6"/>
          <p:cNvGrpSpPr/>
          <p:nvPr/>
        </p:nvGrpSpPr>
        <p:grpSpPr>
          <a:xfrm>
            <a:off x="752858" y="744469"/>
            <a:ext cx="10674117" cy="5349671"/>
            <a:chOff x="752858" y="744469"/>
            <a:chExt cx="10674117" cy="5349671"/>
          </a:xfrm>
        </p:grpSpPr>
        <p:sp>
          <p:nvSpPr>
            <p:cNvPr id="11" name="Forme libre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orme libre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texte vertical 2"/>
          <p:cNvSpPr>
            <a:spLocks noGrp="1"/>
          </p:cNvSpPr>
          <p:nvPr>
            <p:ph type="body" orient="vert" idx="1" hasCustomPrompt="1"/>
          </p:nvPr>
        </p:nvSpPr>
        <p:spPr>
          <a:xfrm>
            <a:off x="1371600" y="2295525"/>
            <a:ext cx="9601200" cy="3571875"/>
          </a:xfrm>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90DA1C5C-7F2E-433D-875A-FFDEB82FA351}" type="datetime1">
              <a:rPr lang="fr-FR" noProof="0" smtClean="0"/>
              <a:t>06/09/2022</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69E57DC2-970A-4B3E-BB1C-7A09969E49DF}" type="slidenum">
              <a:rPr lang="fr-FR" noProof="0" smtClean="0"/>
              <a:t>‹N°›</a:t>
            </a:fld>
            <a:endParaRPr lang="fr-FR"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9596561" y="624156"/>
            <a:ext cx="1565766" cy="5243244"/>
          </a:xfrm>
        </p:spPr>
        <p:txBody>
          <a:bodyPr vert="eaVert" rtlCol="0"/>
          <a:lstStyle/>
          <a:p>
            <a:pPr rtl="0"/>
            <a:r>
              <a:rPr lang="fr-FR" noProof="0"/>
              <a:t>Modifiez le style du titre</a:t>
            </a:r>
          </a:p>
        </p:txBody>
      </p:sp>
      <p:sp>
        <p:nvSpPr>
          <p:cNvPr id="3" name="Espace réservé du texte vertical 2"/>
          <p:cNvSpPr>
            <a:spLocks noGrp="1"/>
          </p:cNvSpPr>
          <p:nvPr>
            <p:ph type="body" orient="vert" idx="1" hasCustomPrompt="1"/>
          </p:nvPr>
        </p:nvSpPr>
        <p:spPr>
          <a:xfrm>
            <a:off x="1371600" y="624156"/>
            <a:ext cx="8179641" cy="5243244"/>
          </a:xfrm>
        </p:spPr>
        <p:txBody>
          <a:bodyPr vert="eaVert"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p:cNvSpPr>
            <a:spLocks noGrp="1"/>
          </p:cNvSpPr>
          <p:nvPr>
            <p:ph type="dt" sz="half" idx="10"/>
          </p:nvPr>
        </p:nvSpPr>
        <p:spPr/>
        <p:txBody>
          <a:bodyPr rtlCol="0"/>
          <a:lstStyle/>
          <a:p>
            <a:pPr rtl="0"/>
            <a:fld id="{77D4B3E8-0B78-4EDB-B1B2-DDB7EDE35009}" type="datetime1">
              <a:rPr lang="fr-FR" noProof="0" smtClean="0"/>
              <a:t>06/09/2022</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69E57DC2-970A-4B3E-BB1C-7A09969E49DF}" type="slidenum">
              <a:rPr lang="fr-FR" noProof="0" smtClean="0"/>
              <a:t>‹N°›</a:t>
            </a:fld>
            <a:endParaRPr lang="fr-FR"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u contenu 2"/>
          <p:cNvSpPr>
            <a:spLocks noGrp="1"/>
          </p:cNvSpPr>
          <p:nvPr>
            <p:ph idx="1" hasCustomPrompt="1"/>
          </p:nvPr>
        </p:nvSpPr>
        <p:spPr/>
        <p:txBody>
          <a:bodyPr rtlCol="0"/>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p:cNvSpPr>
            <a:spLocks noGrp="1"/>
          </p:cNvSpPr>
          <p:nvPr>
            <p:ph type="dt" sz="half" idx="10"/>
          </p:nvPr>
        </p:nvSpPr>
        <p:spPr/>
        <p:txBody>
          <a:bodyPr rtlCol="0"/>
          <a:lstStyle/>
          <a:p>
            <a:pPr rtl="0"/>
            <a:fld id="{4E7AD2B4-193C-44DA-BE2C-33100C37057E}" type="datetime1">
              <a:rPr lang="fr-FR" noProof="0" smtClean="0"/>
              <a:t>06/09/2022</a:t>
            </a:fld>
            <a:endParaRPr lang="fr-FR" noProof="0"/>
          </a:p>
        </p:txBody>
      </p:sp>
      <p:sp>
        <p:nvSpPr>
          <p:cNvPr id="5" name="Espace réservé du pied de page 4"/>
          <p:cNvSpPr>
            <a:spLocks noGrp="1"/>
          </p:cNvSpPr>
          <p:nvPr>
            <p:ph type="ftr" sz="quarter" idx="11"/>
          </p:nvPr>
        </p:nvSpPr>
        <p:spPr/>
        <p:txBody>
          <a:bodyPr rtlCol="0"/>
          <a:lstStyle/>
          <a:p>
            <a:pPr rtl="0"/>
            <a:endParaRPr lang="fr-FR" noProof="0"/>
          </a:p>
        </p:txBody>
      </p:sp>
      <p:sp>
        <p:nvSpPr>
          <p:cNvPr id="6" name="Espace réservé du numéro de diapositive 5"/>
          <p:cNvSpPr>
            <a:spLocks noGrp="1"/>
          </p:cNvSpPr>
          <p:nvPr>
            <p:ph type="sldNum" sz="quarter" idx="12"/>
          </p:nvPr>
        </p:nvSpPr>
        <p:spPr/>
        <p:txBody>
          <a:bodyPr rtlCol="0"/>
          <a:lstStyle/>
          <a:p>
            <a:pPr rtl="0"/>
            <a:fld id="{69E57DC2-970A-4B3E-BB1C-7A09969E49DF}" type="slidenum">
              <a:rPr lang="fr-FR" noProof="0" smtClean="0"/>
              <a:t>‹N°›</a:t>
            </a:fld>
            <a:endParaRPr lang="fr-FR"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tête de section">
    <p:bg>
      <p:bgRef idx="1001">
        <a:schemeClr val="bg2"/>
      </p:bgRef>
    </p:bg>
    <p:spTree>
      <p:nvGrpSpPr>
        <p:cNvPr id="1" name=""/>
        <p:cNvGrpSpPr/>
        <p:nvPr/>
      </p:nvGrpSpPr>
      <p:grpSpPr>
        <a:xfrm>
          <a:off x="0" y="0"/>
          <a:ext cx="0" cy="0"/>
          <a:chOff x="0" y="0"/>
          <a:chExt cx="0" cy="0"/>
        </a:xfrm>
      </p:grpSpPr>
      <p:sp>
        <p:nvSpPr>
          <p:cNvPr id="2" name="Titre 1"/>
          <p:cNvSpPr>
            <a:spLocks noGrp="1"/>
          </p:cNvSpPr>
          <p:nvPr>
            <p:ph type="title"/>
          </p:nvPr>
        </p:nvSpPr>
        <p:spPr>
          <a:xfrm>
            <a:off x="765025" y="1301360"/>
            <a:ext cx="9612971" cy="2852737"/>
          </a:xfrm>
        </p:spPr>
        <p:txBody>
          <a:bodyPr rtlCol="0" anchor="b">
            <a:normAutofit/>
          </a:bodyPr>
          <a:lstStyle>
            <a:lvl1pPr algn="r">
              <a:defRPr sz="7200" cap="all" baseline="0">
                <a:solidFill>
                  <a:schemeClr val="tx2"/>
                </a:solidFill>
              </a:defRPr>
            </a:lvl1pPr>
          </a:lstStyle>
          <a:p>
            <a:pPr rtl="0"/>
            <a:r>
              <a:rPr lang="fr-FR" noProof="0"/>
              <a:t>Modifiez le style du titre</a:t>
            </a:r>
          </a:p>
        </p:txBody>
      </p:sp>
      <p:sp>
        <p:nvSpPr>
          <p:cNvPr id="3" name="Espace réservé du texte 2"/>
          <p:cNvSpPr>
            <a:spLocks noGrp="1"/>
          </p:cNvSpPr>
          <p:nvPr>
            <p:ph type="body" idx="1" hasCustomPrompt="1"/>
          </p:nvPr>
        </p:nvSpPr>
        <p:spPr>
          <a:xfrm>
            <a:off x="765025" y="4216328"/>
            <a:ext cx="9612971" cy="1143324"/>
          </a:xfrm>
        </p:spPr>
        <p:txBody>
          <a:bodyPr rtlCol="0"/>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dirty="0"/>
              <a:t>Modifiez les styles du texte du masque</a:t>
            </a:r>
          </a:p>
        </p:txBody>
      </p:sp>
      <p:sp>
        <p:nvSpPr>
          <p:cNvPr id="4" name="Espace réservé de la date 3"/>
          <p:cNvSpPr>
            <a:spLocks noGrp="1"/>
          </p:cNvSpPr>
          <p:nvPr>
            <p:ph type="dt" sz="half" idx="10"/>
          </p:nvPr>
        </p:nvSpPr>
        <p:spPr>
          <a:xfrm>
            <a:off x="738908" y="6453386"/>
            <a:ext cx="1622409" cy="404614"/>
          </a:xfrm>
        </p:spPr>
        <p:txBody>
          <a:bodyPr rtlCol="0"/>
          <a:lstStyle>
            <a:lvl1pPr>
              <a:defRPr>
                <a:solidFill>
                  <a:schemeClr val="tx2"/>
                </a:solidFill>
              </a:defRPr>
            </a:lvl1pPr>
          </a:lstStyle>
          <a:p>
            <a:pPr rtl="0"/>
            <a:fld id="{EB5E0A11-9398-468D-A8E2-506101C27709}" type="datetime1">
              <a:rPr lang="fr-FR" noProof="0" smtClean="0"/>
              <a:t>06/09/2022</a:t>
            </a:fld>
            <a:endParaRPr lang="fr-FR" noProof="0"/>
          </a:p>
        </p:txBody>
      </p:sp>
      <p:sp>
        <p:nvSpPr>
          <p:cNvPr id="5" name="Espace réservé du pied de page 4"/>
          <p:cNvSpPr>
            <a:spLocks noGrp="1"/>
          </p:cNvSpPr>
          <p:nvPr>
            <p:ph type="ftr" sz="quarter" idx="11"/>
          </p:nvPr>
        </p:nvSpPr>
        <p:spPr>
          <a:xfrm>
            <a:off x="2584312" y="6453386"/>
            <a:ext cx="7023377" cy="404614"/>
          </a:xfrm>
        </p:spPr>
        <p:txBody>
          <a:bodyPr rtlCol="0"/>
          <a:lstStyle>
            <a:lvl1pPr algn="ctr">
              <a:defRPr>
                <a:solidFill>
                  <a:schemeClr val="tx2"/>
                </a:solidFill>
              </a:defRPr>
            </a:lvl1pPr>
          </a:lstStyle>
          <a:p>
            <a:pPr rtl="0"/>
            <a:endParaRPr lang="fr-FR" noProof="0"/>
          </a:p>
        </p:txBody>
      </p:sp>
      <p:sp>
        <p:nvSpPr>
          <p:cNvPr id="6" name="Espace réservé du numéro de diapositive 5"/>
          <p:cNvSpPr>
            <a:spLocks noGrp="1"/>
          </p:cNvSpPr>
          <p:nvPr>
            <p:ph type="sldNum" sz="quarter" idx="12"/>
          </p:nvPr>
        </p:nvSpPr>
        <p:spPr>
          <a:xfrm>
            <a:off x="9830683" y="6453386"/>
            <a:ext cx="1596292" cy="404614"/>
          </a:xfrm>
        </p:spPr>
        <p:txBody>
          <a:bodyPr rtlCol="0"/>
          <a:lstStyle>
            <a:lvl1pPr>
              <a:defRPr>
                <a:solidFill>
                  <a:schemeClr val="tx2"/>
                </a:solidFill>
              </a:defRPr>
            </a:lvl1pPr>
          </a:lstStyle>
          <a:p>
            <a:pPr rtl="0"/>
            <a:fld id="{69E57DC2-970A-4B3E-BB1C-7A09969E49DF}" type="slidenum">
              <a:rPr lang="fr-FR" noProof="0" smtClean="0"/>
              <a:pPr rtl="0"/>
              <a:t>‹N°›</a:t>
            </a:fld>
            <a:endParaRPr lang="fr-FR" noProof="0"/>
          </a:p>
        </p:txBody>
      </p:sp>
      <p:sp>
        <p:nvSpPr>
          <p:cNvPr id="7" name="Forme libre 6" title="Repère de rognage"/>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lvl1pPr>
              <a:defRPr>
                <a:solidFill>
                  <a:schemeClr val="tx2"/>
                </a:solidFill>
              </a:defRPr>
            </a:lvl1pPr>
          </a:lstStyle>
          <a:p>
            <a:pPr rtl="0"/>
            <a:r>
              <a:rPr lang="fr-FR" noProof="0"/>
              <a:t>Modifiez le style du titre</a:t>
            </a:r>
          </a:p>
        </p:txBody>
      </p:sp>
      <p:sp>
        <p:nvSpPr>
          <p:cNvPr id="3" name="Espace réservé du contenu 2"/>
          <p:cNvSpPr>
            <a:spLocks noGrp="1"/>
          </p:cNvSpPr>
          <p:nvPr>
            <p:ph sz="half" idx="1" hasCustomPrompt="1"/>
          </p:nvPr>
        </p:nvSpPr>
        <p:spPr>
          <a:xfrm>
            <a:off x="1371600" y="2285999"/>
            <a:ext cx="4447786" cy="3581401"/>
          </a:xfrm>
        </p:spPr>
        <p:txBody>
          <a:bodyPr rtlCol="0"/>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p:cNvSpPr>
            <a:spLocks noGrp="1"/>
          </p:cNvSpPr>
          <p:nvPr>
            <p:ph sz="half" idx="2" hasCustomPrompt="1"/>
          </p:nvPr>
        </p:nvSpPr>
        <p:spPr>
          <a:xfrm>
            <a:off x="6525403" y="2285999"/>
            <a:ext cx="4447786" cy="3581401"/>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e la date 4"/>
          <p:cNvSpPr>
            <a:spLocks noGrp="1"/>
          </p:cNvSpPr>
          <p:nvPr>
            <p:ph type="dt" sz="half" idx="10"/>
          </p:nvPr>
        </p:nvSpPr>
        <p:spPr/>
        <p:txBody>
          <a:bodyPr rtlCol="0"/>
          <a:lstStyle/>
          <a:p>
            <a:pPr rtl="0"/>
            <a:fld id="{C6563BBE-4BD2-44A6-88C2-3DFD8FC8C1A5}" type="datetime1">
              <a:rPr lang="fr-FR" noProof="0" smtClean="0"/>
              <a:t>06/09/2022</a:t>
            </a:fld>
            <a:endParaRPr lang="fr-FR" noProof="0"/>
          </a:p>
        </p:txBody>
      </p:sp>
      <p:sp>
        <p:nvSpPr>
          <p:cNvPr id="6" name="Espace réservé du pied de page 5"/>
          <p:cNvSpPr>
            <a:spLocks noGrp="1"/>
          </p:cNvSpPr>
          <p:nvPr>
            <p:ph type="ftr" sz="quarter" idx="11"/>
          </p:nvPr>
        </p:nvSpPr>
        <p:spPr/>
        <p:txBody>
          <a:bodyPr rtlCol="0"/>
          <a:lstStyle/>
          <a:p>
            <a:pPr rtl="0"/>
            <a:endParaRPr lang="fr-FR" noProof="0"/>
          </a:p>
        </p:txBody>
      </p:sp>
      <p:sp>
        <p:nvSpPr>
          <p:cNvPr id="7" name="Espace réservé du numéro de diapositive 6"/>
          <p:cNvSpPr>
            <a:spLocks noGrp="1"/>
          </p:cNvSpPr>
          <p:nvPr>
            <p:ph type="sldNum" sz="quarter" idx="12"/>
          </p:nvPr>
        </p:nvSpPr>
        <p:spPr/>
        <p:txBody>
          <a:bodyPr rtlCol="0"/>
          <a:lstStyle/>
          <a:p>
            <a:pPr rtl="0"/>
            <a:fld id="{69E57DC2-970A-4B3E-BB1C-7A09969E49DF}" type="slidenum">
              <a:rPr lang="fr-FR" noProof="0" smtClean="0"/>
              <a:t>‹N°›</a:t>
            </a:fld>
            <a:endParaRPr lang="fr-FR"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1371600" y="685800"/>
            <a:ext cx="9601200" cy="1485900"/>
          </a:xfrm>
        </p:spPr>
        <p:txBody>
          <a:bodyPr rtlCol="0"/>
          <a:lstStyle>
            <a:lvl1pPr>
              <a:defRPr>
                <a:solidFill>
                  <a:schemeClr val="tx2"/>
                </a:solidFill>
              </a:defRPr>
            </a:lvl1pPr>
          </a:lstStyle>
          <a:p>
            <a:pPr rtl="0"/>
            <a:r>
              <a:rPr lang="fr-FR" noProof="0"/>
              <a:t>Modifiez le style du titre</a:t>
            </a:r>
          </a:p>
        </p:txBody>
      </p:sp>
      <p:sp>
        <p:nvSpPr>
          <p:cNvPr id="3" name="Espace réservé du texte 2"/>
          <p:cNvSpPr>
            <a:spLocks noGrp="1"/>
          </p:cNvSpPr>
          <p:nvPr>
            <p:ph type="body" idx="1" hasCustomPrompt="1"/>
          </p:nvPr>
        </p:nvSpPr>
        <p:spPr>
          <a:xfrm>
            <a:off x="1371600" y="2340864"/>
            <a:ext cx="4443984" cy="823912"/>
          </a:xfrm>
        </p:spPr>
        <p:txBody>
          <a:bodyPr rtlCol="0"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4" name="Espace réservé du contenu 3"/>
          <p:cNvSpPr>
            <a:spLocks noGrp="1"/>
          </p:cNvSpPr>
          <p:nvPr>
            <p:ph sz="half" idx="2" hasCustomPrompt="1"/>
          </p:nvPr>
        </p:nvSpPr>
        <p:spPr>
          <a:xfrm>
            <a:off x="1371600" y="3305207"/>
            <a:ext cx="4443984" cy="2562193"/>
          </a:xfrm>
        </p:spPr>
        <p:txBody>
          <a:bodyPr rtlCol="0"/>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p:cNvSpPr>
            <a:spLocks noGrp="1"/>
          </p:cNvSpPr>
          <p:nvPr>
            <p:ph type="body" sz="quarter" idx="3" hasCustomPrompt="1"/>
          </p:nvPr>
        </p:nvSpPr>
        <p:spPr>
          <a:xfrm>
            <a:off x="6525014" y="2340864"/>
            <a:ext cx="4443984" cy="823912"/>
          </a:xfrm>
        </p:spPr>
        <p:txBody>
          <a:bodyPr rtlCol="0"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dirty="0"/>
              <a:t>Modifiez les styles du texte du masque</a:t>
            </a:r>
          </a:p>
        </p:txBody>
      </p:sp>
      <p:sp>
        <p:nvSpPr>
          <p:cNvPr id="6" name="Espace réservé du contenu 5"/>
          <p:cNvSpPr>
            <a:spLocks noGrp="1"/>
          </p:cNvSpPr>
          <p:nvPr>
            <p:ph sz="quarter" idx="4" hasCustomPrompt="1"/>
          </p:nvPr>
        </p:nvSpPr>
        <p:spPr>
          <a:xfrm>
            <a:off x="6525014" y="3305207"/>
            <a:ext cx="4443984" cy="2562193"/>
          </a:xfrm>
        </p:spPr>
        <p:txBody>
          <a:bodyPr rtlCol="0"/>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p:cNvSpPr>
            <a:spLocks noGrp="1"/>
          </p:cNvSpPr>
          <p:nvPr>
            <p:ph type="dt" sz="half" idx="10"/>
          </p:nvPr>
        </p:nvSpPr>
        <p:spPr/>
        <p:txBody>
          <a:bodyPr rtlCol="0"/>
          <a:lstStyle/>
          <a:p>
            <a:pPr rtl="0"/>
            <a:fld id="{D262C45A-21A3-4B05-B2F9-D8CB0570209E}" type="datetime1">
              <a:rPr lang="fr-FR" noProof="0" smtClean="0"/>
              <a:t>06/09/2022</a:t>
            </a:fld>
            <a:endParaRPr lang="fr-FR" noProof="0"/>
          </a:p>
        </p:txBody>
      </p:sp>
      <p:sp>
        <p:nvSpPr>
          <p:cNvPr id="8" name="Espace réservé du pied de page 7"/>
          <p:cNvSpPr>
            <a:spLocks noGrp="1"/>
          </p:cNvSpPr>
          <p:nvPr>
            <p:ph type="ftr" sz="quarter" idx="11"/>
          </p:nvPr>
        </p:nvSpPr>
        <p:spPr/>
        <p:txBody>
          <a:bodyPr rtlCol="0"/>
          <a:lstStyle/>
          <a:p>
            <a:pPr rtl="0"/>
            <a:endParaRPr lang="fr-FR" noProof="0"/>
          </a:p>
        </p:txBody>
      </p:sp>
      <p:sp>
        <p:nvSpPr>
          <p:cNvPr id="9" name="Espace réservé du numéro de diapositive 8"/>
          <p:cNvSpPr>
            <a:spLocks noGrp="1"/>
          </p:cNvSpPr>
          <p:nvPr>
            <p:ph type="sldNum" sz="quarter" idx="12"/>
          </p:nvPr>
        </p:nvSpPr>
        <p:spPr/>
        <p:txBody>
          <a:bodyPr rtlCol="0"/>
          <a:lstStyle/>
          <a:p>
            <a:pPr rtl="0"/>
            <a:fld id="{69E57DC2-970A-4B3E-BB1C-7A09969E49DF}" type="slidenum">
              <a:rPr lang="fr-FR" noProof="0" smtClean="0"/>
              <a:t>‹N°›</a:t>
            </a:fld>
            <a:endParaRPr lang="fr-FR"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p:cNvSpPr>
            <a:spLocks noGrp="1"/>
          </p:cNvSpPr>
          <p:nvPr>
            <p:ph type="title"/>
          </p:nvPr>
        </p:nvSpPr>
        <p:spPr/>
        <p:txBody>
          <a:bodyPr rtlCol="0"/>
          <a:lstStyle/>
          <a:p>
            <a:pPr rtl="0"/>
            <a:r>
              <a:rPr lang="fr-FR" noProof="0"/>
              <a:t>Modifiez le style du titre</a:t>
            </a:r>
          </a:p>
        </p:txBody>
      </p:sp>
      <p:sp>
        <p:nvSpPr>
          <p:cNvPr id="3" name="Espace réservé de la date 2"/>
          <p:cNvSpPr>
            <a:spLocks noGrp="1"/>
          </p:cNvSpPr>
          <p:nvPr>
            <p:ph type="dt" sz="half" idx="10"/>
          </p:nvPr>
        </p:nvSpPr>
        <p:spPr/>
        <p:txBody>
          <a:bodyPr rtlCol="0"/>
          <a:lstStyle/>
          <a:p>
            <a:pPr rtl="0"/>
            <a:fld id="{3B3B5F54-669E-4242-B20C-FEC67C52BA91}" type="datetime1">
              <a:rPr lang="fr-FR" noProof="0" smtClean="0"/>
              <a:t>06/09/2022</a:t>
            </a:fld>
            <a:endParaRPr lang="fr-FR" noProof="0"/>
          </a:p>
        </p:txBody>
      </p:sp>
      <p:sp>
        <p:nvSpPr>
          <p:cNvPr id="4" name="Espace réservé du pied de page 3"/>
          <p:cNvSpPr>
            <a:spLocks noGrp="1"/>
          </p:cNvSpPr>
          <p:nvPr>
            <p:ph type="ftr" sz="quarter" idx="11"/>
          </p:nvPr>
        </p:nvSpPr>
        <p:spPr/>
        <p:txBody>
          <a:bodyPr rtlCol="0"/>
          <a:lstStyle/>
          <a:p>
            <a:pPr rtl="0"/>
            <a:endParaRPr lang="fr-FR" noProof="0"/>
          </a:p>
        </p:txBody>
      </p:sp>
      <p:sp>
        <p:nvSpPr>
          <p:cNvPr id="5" name="Espace réservé du numéro de diapositive 4"/>
          <p:cNvSpPr>
            <a:spLocks noGrp="1"/>
          </p:cNvSpPr>
          <p:nvPr>
            <p:ph type="sldNum" sz="quarter" idx="12"/>
          </p:nvPr>
        </p:nvSpPr>
        <p:spPr/>
        <p:txBody>
          <a:bodyPr rtlCol="0"/>
          <a:lstStyle/>
          <a:p>
            <a:pPr rtl="0"/>
            <a:fld id="{69E57DC2-970A-4B3E-BB1C-7A09969E49DF}" type="slidenum">
              <a:rPr lang="fr-FR" noProof="0" smtClean="0"/>
              <a:t>‹N°›</a:t>
            </a:fld>
            <a:endParaRPr lang="fr-F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rtlCol="0"/>
          <a:lstStyle/>
          <a:p>
            <a:pPr rtl="0"/>
            <a:fld id="{874E34C7-1BD1-4C59-A431-26F54DD0FE99}" type="datetime1">
              <a:rPr lang="fr-FR" noProof="0" smtClean="0"/>
              <a:t>06/09/2022</a:t>
            </a:fld>
            <a:endParaRPr lang="fr-FR" noProof="0"/>
          </a:p>
        </p:txBody>
      </p:sp>
      <p:sp>
        <p:nvSpPr>
          <p:cNvPr id="3" name="Espace réservé du pied de page 2"/>
          <p:cNvSpPr>
            <a:spLocks noGrp="1"/>
          </p:cNvSpPr>
          <p:nvPr>
            <p:ph type="ftr" sz="quarter" idx="11"/>
          </p:nvPr>
        </p:nvSpPr>
        <p:spPr/>
        <p:txBody>
          <a:bodyPr rtlCol="0"/>
          <a:lstStyle/>
          <a:p>
            <a:pPr rtl="0"/>
            <a:endParaRPr lang="fr-FR" noProof="0"/>
          </a:p>
        </p:txBody>
      </p:sp>
      <p:sp>
        <p:nvSpPr>
          <p:cNvPr id="4" name="Espace réservé du numéro de diapositive 3"/>
          <p:cNvSpPr>
            <a:spLocks noGrp="1"/>
          </p:cNvSpPr>
          <p:nvPr>
            <p:ph type="sldNum" sz="quarter" idx="12"/>
          </p:nvPr>
        </p:nvSpPr>
        <p:spPr/>
        <p:txBody>
          <a:bodyPr rtlCol="0"/>
          <a:lstStyle/>
          <a:p>
            <a:pPr rtl="0"/>
            <a:fld id="{69E57DC2-970A-4B3E-BB1C-7A09969E49DF}" type="slidenum">
              <a:rPr lang="fr-FR" noProof="0" smtClean="0"/>
              <a:t>‹N°›</a:t>
            </a:fld>
            <a:endParaRPr lang="fr-F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8" name="Rectangle 7" title="Forme d’arrière-plan"/>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723900" y="685800"/>
            <a:ext cx="3855720" cy="2157884"/>
          </a:xfrm>
        </p:spPr>
        <p:txBody>
          <a:bodyPr rtlCol="0" anchor="t">
            <a:noAutofit/>
          </a:bodyPr>
          <a:lstStyle>
            <a:lvl1pPr>
              <a:lnSpc>
                <a:spcPct val="84000"/>
              </a:lnSpc>
              <a:defRPr sz="4800" baseline="0">
                <a:solidFill>
                  <a:schemeClr val="tx2"/>
                </a:solidFill>
              </a:defRPr>
            </a:lvl1pPr>
          </a:lstStyle>
          <a:p>
            <a:pPr rtl="0"/>
            <a:r>
              <a:rPr lang="fr-FR" noProof="0"/>
              <a:t>Modifiez le style du titre</a:t>
            </a:r>
          </a:p>
        </p:txBody>
      </p:sp>
      <p:sp>
        <p:nvSpPr>
          <p:cNvPr id="3" name="Espace réservé du contenu 2"/>
          <p:cNvSpPr>
            <a:spLocks noGrp="1"/>
          </p:cNvSpPr>
          <p:nvPr>
            <p:ph idx="1" hasCustomPrompt="1"/>
          </p:nvPr>
        </p:nvSpPr>
        <p:spPr>
          <a:xfrm>
            <a:off x="6256020" y="685801"/>
            <a:ext cx="5212080" cy="5175250"/>
          </a:xfrm>
        </p:spPr>
        <p:txBody>
          <a:bodyPr rtlCol="0"/>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p:cNvSpPr>
            <a:spLocks noGrp="1"/>
          </p:cNvSpPr>
          <p:nvPr>
            <p:ph type="body" sz="half" idx="2" hasCustomPrompt="1"/>
          </p:nvPr>
        </p:nvSpPr>
        <p:spPr>
          <a:xfrm>
            <a:off x="723900" y="2856344"/>
            <a:ext cx="3855720" cy="3011056"/>
          </a:xfrm>
        </p:spPr>
        <p:txBody>
          <a:bodyPr rtlCol="0"/>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a:xfrm>
            <a:off x="723900" y="6453386"/>
            <a:ext cx="1204572" cy="404614"/>
          </a:xfrm>
        </p:spPr>
        <p:txBody>
          <a:bodyPr rtlCol="0"/>
          <a:lstStyle>
            <a:lvl1pPr>
              <a:defRPr>
                <a:solidFill>
                  <a:schemeClr val="tx2"/>
                </a:solidFill>
              </a:defRPr>
            </a:lvl1pPr>
          </a:lstStyle>
          <a:p>
            <a:pPr rtl="0"/>
            <a:fld id="{89B75EAA-98D5-4BE3-BEEC-5DF1769883AE}" type="datetime1">
              <a:rPr lang="fr-FR" noProof="0" smtClean="0"/>
              <a:t>06/09/2022</a:t>
            </a:fld>
            <a:endParaRPr lang="fr-FR" noProof="0"/>
          </a:p>
        </p:txBody>
      </p:sp>
      <p:sp>
        <p:nvSpPr>
          <p:cNvPr id="6" name="Espace réservé du pied de page 5"/>
          <p:cNvSpPr>
            <a:spLocks noGrp="1"/>
          </p:cNvSpPr>
          <p:nvPr>
            <p:ph type="ftr" sz="quarter" idx="11"/>
          </p:nvPr>
        </p:nvSpPr>
        <p:spPr>
          <a:xfrm>
            <a:off x="2205945" y="6453386"/>
            <a:ext cx="2373675" cy="404614"/>
          </a:xfrm>
        </p:spPr>
        <p:txBody>
          <a:bodyPr rtlCol="0"/>
          <a:lstStyle>
            <a:lvl1pPr>
              <a:defRPr>
                <a:solidFill>
                  <a:schemeClr val="tx2"/>
                </a:solidFill>
              </a:defRPr>
            </a:lvl1pPr>
          </a:lstStyle>
          <a:p>
            <a:pPr rtl="0"/>
            <a:endParaRPr lang="fr-FR" noProof="0"/>
          </a:p>
        </p:txBody>
      </p:sp>
      <p:sp>
        <p:nvSpPr>
          <p:cNvPr id="7" name="Espace réservé du numéro de diapositive 6"/>
          <p:cNvSpPr>
            <a:spLocks noGrp="1"/>
          </p:cNvSpPr>
          <p:nvPr>
            <p:ph type="sldNum" sz="quarter" idx="12"/>
          </p:nvPr>
        </p:nvSpPr>
        <p:spPr>
          <a:xfrm>
            <a:off x="9883140" y="6453386"/>
            <a:ext cx="1596292" cy="404614"/>
          </a:xfrm>
        </p:spPr>
        <p:txBody>
          <a:bodyPr rtlCol="0"/>
          <a:lstStyle>
            <a:lvl1pPr>
              <a:defRPr>
                <a:solidFill>
                  <a:schemeClr val="tx2"/>
                </a:solidFill>
              </a:defRPr>
            </a:lvl1pPr>
          </a:lstStyle>
          <a:p>
            <a:pPr rtl="0"/>
            <a:fld id="{69E57DC2-970A-4B3E-BB1C-7A09969E49DF}" type="slidenum">
              <a:rPr lang="fr-FR" noProof="0" smtClean="0"/>
              <a:pPr rtl="0"/>
              <a:t>‹N°›</a:t>
            </a:fld>
            <a:endParaRPr lang="fr-FR" noProof="0"/>
          </a:p>
        </p:txBody>
      </p:sp>
      <p:sp>
        <p:nvSpPr>
          <p:cNvPr id="9" name="Rectangle 8" title="Barre de séparation"/>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8" name="Rectangle 7" title="Forme d’arrière-plan"/>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re 1"/>
          <p:cNvSpPr>
            <a:spLocks noGrp="1"/>
          </p:cNvSpPr>
          <p:nvPr>
            <p:ph type="title"/>
          </p:nvPr>
        </p:nvSpPr>
        <p:spPr>
          <a:xfrm>
            <a:off x="723900" y="685800"/>
            <a:ext cx="3855720" cy="2157884"/>
          </a:xfrm>
        </p:spPr>
        <p:txBody>
          <a:bodyPr rtlCol="0" anchor="t">
            <a:normAutofit/>
          </a:bodyPr>
          <a:lstStyle>
            <a:lvl1pPr>
              <a:lnSpc>
                <a:spcPct val="84000"/>
              </a:lnSpc>
              <a:defRPr sz="4800" baseline="0"/>
            </a:lvl1pPr>
          </a:lstStyle>
          <a:p>
            <a:pPr rtl="0"/>
            <a:r>
              <a:rPr lang="fr-FR" noProof="0"/>
              <a:t>Modifiez le style du titre</a:t>
            </a:r>
          </a:p>
        </p:txBody>
      </p:sp>
      <p:sp>
        <p:nvSpPr>
          <p:cNvPr id="3" name="Espace réservé de l’image 2"/>
          <p:cNvSpPr>
            <a:spLocks noGrp="1" noChangeAspect="1"/>
          </p:cNvSpPr>
          <p:nvPr>
            <p:ph type="pic" idx="1" hasCustomPrompt="1"/>
          </p:nvPr>
        </p:nvSpPr>
        <p:spPr>
          <a:xfrm>
            <a:off x="5532120" y="0"/>
            <a:ext cx="6659880" cy="6857999"/>
          </a:xfrm>
        </p:spPr>
        <p:txBody>
          <a:bodyPr rtlCol="0"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
        <p:nvSpPr>
          <p:cNvPr id="4" name="Espace réservé du texte 3"/>
          <p:cNvSpPr>
            <a:spLocks noGrp="1"/>
          </p:cNvSpPr>
          <p:nvPr>
            <p:ph type="body" sz="half" idx="2" hasCustomPrompt="1"/>
          </p:nvPr>
        </p:nvSpPr>
        <p:spPr>
          <a:xfrm>
            <a:off x="723900" y="2855968"/>
            <a:ext cx="3855720" cy="3011432"/>
          </a:xfrm>
        </p:spPr>
        <p:txBody>
          <a:bodyPr rtlCol="0"/>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5" name="Espace réservé de la date 4"/>
          <p:cNvSpPr>
            <a:spLocks noGrp="1"/>
          </p:cNvSpPr>
          <p:nvPr>
            <p:ph type="dt" sz="half" idx="10"/>
          </p:nvPr>
        </p:nvSpPr>
        <p:spPr>
          <a:xfrm>
            <a:off x="723900" y="6453386"/>
            <a:ext cx="1204572" cy="404614"/>
          </a:xfrm>
        </p:spPr>
        <p:txBody>
          <a:bodyPr rtlCol="0"/>
          <a:lstStyle>
            <a:lvl1pPr>
              <a:defRPr>
                <a:solidFill>
                  <a:schemeClr val="tx2"/>
                </a:solidFill>
              </a:defRPr>
            </a:lvl1pPr>
          </a:lstStyle>
          <a:p>
            <a:pPr rtl="0"/>
            <a:fld id="{7905269A-CAA5-4373-8346-72C4F88512B2}" type="datetime1">
              <a:rPr lang="fr-FR" noProof="0" smtClean="0"/>
              <a:t>06/09/2022</a:t>
            </a:fld>
            <a:endParaRPr lang="fr-FR" noProof="0"/>
          </a:p>
        </p:txBody>
      </p:sp>
      <p:sp>
        <p:nvSpPr>
          <p:cNvPr id="6" name="Espace réservé du pied de page 5"/>
          <p:cNvSpPr>
            <a:spLocks noGrp="1"/>
          </p:cNvSpPr>
          <p:nvPr>
            <p:ph type="ftr" sz="quarter" idx="11"/>
          </p:nvPr>
        </p:nvSpPr>
        <p:spPr>
          <a:xfrm>
            <a:off x="2205945" y="6453386"/>
            <a:ext cx="2373675" cy="404614"/>
          </a:xfrm>
        </p:spPr>
        <p:txBody>
          <a:bodyPr rtlCol="0"/>
          <a:lstStyle>
            <a:lvl1pPr>
              <a:defRPr>
                <a:solidFill>
                  <a:schemeClr val="tx2"/>
                </a:solidFill>
              </a:defRPr>
            </a:lvl1pPr>
          </a:lstStyle>
          <a:p>
            <a:pPr rtl="0"/>
            <a:endParaRPr lang="fr-FR" noProof="0"/>
          </a:p>
        </p:txBody>
      </p:sp>
      <p:sp>
        <p:nvSpPr>
          <p:cNvPr id="7" name="Espace réservé du numéro de diapositive 6"/>
          <p:cNvSpPr>
            <a:spLocks noGrp="1"/>
          </p:cNvSpPr>
          <p:nvPr>
            <p:ph type="sldNum" sz="quarter" idx="12"/>
          </p:nvPr>
        </p:nvSpPr>
        <p:spPr>
          <a:xfrm>
            <a:off x="9883140" y="6453386"/>
            <a:ext cx="1596292" cy="404614"/>
          </a:xfrm>
        </p:spPr>
        <p:txBody>
          <a:bodyPr rtlCol="0"/>
          <a:lstStyle>
            <a:lvl1pPr>
              <a:defRPr>
                <a:solidFill>
                  <a:schemeClr val="tx2"/>
                </a:solidFill>
              </a:defRPr>
            </a:lvl1pPr>
          </a:lstStyle>
          <a:p>
            <a:pPr rtl="0"/>
            <a:fld id="{69E57DC2-970A-4B3E-BB1C-7A09969E49DF}" type="slidenum">
              <a:rPr lang="fr-FR" noProof="0" smtClean="0"/>
              <a:pPr rtl="0"/>
              <a:t>‹N°›</a:t>
            </a:fld>
            <a:endParaRPr lang="fr-FR" noProof="0"/>
          </a:p>
        </p:txBody>
      </p:sp>
      <p:sp>
        <p:nvSpPr>
          <p:cNvPr id="9" name="Rectangle 8" title="Barre de séparation"/>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Espace réservé au titre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pPr rtl="0"/>
            <a:r>
              <a:rPr lang="fr-FR" noProof="0"/>
              <a:t>Modifiez le style du titre</a:t>
            </a:r>
          </a:p>
        </p:txBody>
      </p:sp>
      <p:sp>
        <p:nvSpPr>
          <p:cNvPr id="3" name="Espace réservé du texte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rtl="0"/>
            <a:r>
              <a:rPr lang="fr-FR" noProof="0" dirty="0"/>
              <a:t>Modifiez les styles du texte du masque</a:t>
            </a:r>
          </a:p>
          <a:p>
            <a:pPr lvl="1" rtl="0"/>
            <a:r>
              <a:rPr lang="fr-FR" noProof="0" dirty="0"/>
              <a:t>Deuxième niveau</a:t>
            </a:r>
          </a:p>
          <a:p>
            <a:pPr lvl="2" rtl="0"/>
            <a:r>
              <a:rPr lang="fr-FR" noProof="0" dirty="0"/>
              <a:t>Troisième niveau</a:t>
            </a:r>
          </a:p>
          <a:p>
            <a:pPr lvl="3" rtl="0"/>
            <a:r>
              <a:rPr lang="fr-FR" noProof="0" dirty="0"/>
              <a:t>Quatrième niveau</a:t>
            </a:r>
          </a:p>
          <a:p>
            <a:pPr lvl="4" rtl="0"/>
            <a:r>
              <a:rPr lang="fr-FR" noProof="0" dirty="0"/>
              <a:t>Cinquième niveau</a:t>
            </a:r>
          </a:p>
        </p:txBody>
      </p:sp>
      <p:sp>
        <p:nvSpPr>
          <p:cNvPr id="4" name="Espace réservé de la date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pPr rtl="0"/>
            <a:fld id="{1608B52C-6477-4F49-96AF-2A2F509D9CC6}" type="datetime1">
              <a:rPr lang="fr-FR" noProof="0" smtClean="0"/>
              <a:t>06/09/2022</a:t>
            </a:fld>
            <a:endParaRPr lang="fr-FR" noProof="0"/>
          </a:p>
        </p:txBody>
      </p:sp>
      <p:sp>
        <p:nvSpPr>
          <p:cNvPr id="5" name="Espace réservé du pied de page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pPr rtl="0"/>
            <a:endParaRPr lang="fr-FR" noProof="0"/>
          </a:p>
        </p:txBody>
      </p:sp>
      <p:sp>
        <p:nvSpPr>
          <p:cNvPr id="6" name="Espace réservé du numéro de diapositive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pPr rtl="0"/>
            <a:fld id="{69E57DC2-970A-4B3E-BB1C-7A09969E49DF}" type="slidenum">
              <a:rPr lang="fr-FR" noProof="0" smtClean="0"/>
              <a:pPr rtl="0"/>
              <a:t>‹N°›</a:t>
            </a:fld>
            <a:endParaRPr lang="fr-FR" noProof="0"/>
          </a:p>
        </p:txBody>
      </p:sp>
      <p:sp>
        <p:nvSpPr>
          <p:cNvPr id="9" name="Rectangle 8" title="Barre latérale"/>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searchsqlserver.techtarget.com/definition/database-management-system"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hyperlink" Target="https://devathon.com/blog/elixir-vs-erlang-programming-language/" TargetMode="External"/><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devathon.com/blog/react-vs-or-angular-js-javascript-framework-use/" TargetMode="External"/><Relationship Id="rId2" Type="http://schemas.openxmlformats.org/officeDocument/2006/relationships/hyperlink" Target="https://devathon.com/blog/firebase-vs-mongodb-stitch-vs-aws-amplify-vs-azure-mobile-apps/"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hyperlink" Target="https://www.sqltutorial.org/"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hyperlink" Target="https://db-engines.com/en/article/Document+Stores" TargetMode="External"/><Relationship Id="rId2" Type="http://schemas.openxmlformats.org/officeDocument/2006/relationships/hyperlink" Target="https://db-engines.com/en/article/RDBMS" TargetMode="External"/><Relationship Id="rId1" Type="http://schemas.openxmlformats.org/officeDocument/2006/relationships/slideLayout" Target="../slideLayouts/slideLayout7.xml"/><Relationship Id="rId5" Type="http://schemas.openxmlformats.org/officeDocument/2006/relationships/hyperlink" Target="https://db-engines.com/en/article/Spatial+DBMS" TargetMode="External"/><Relationship Id="rId4" Type="http://schemas.openxmlformats.org/officeDocument/2006/relationships/hyperlink" Target="https://db-engines.com/en/article/Graph+DBM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www.techtarget.com/searchdatamanagement/definition/relational-database" TargetMode="External"/><Relationship Id="rId2" Type="http://schemas.openxmlformats.org/officeDocument/2006/relationships/hyperlink" Target="https://www.techtarget.com/searchdatamanagement/definition/database" TargetMode="External"/><Relationship Id="rId1" Type="http://schemas.openxmlformats.org/officeDocument/2006/relationships/slideLayout" Target="../slideLayouts/slideLayout3.xml"/><Relationship Id="rId4" Type="http://schemas.openxmlformats.org/officeDocument/2006/relationships/hyperlink" Target="https://searchsqlserver.techtarget.com/definition/SQ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pic>
        <p:nvPicPr>
          <p:cNvPr id="23" name="Image 22" descr="plan rapproché extrême d’un graphique en courbes">
            <a:extLst>
              <a:ext uri="{FF2B5EF4-FFF2-40B4-BE49-F238E27FC236}">
                <a16:creationId xmlns:a16="http://schemas.microsoft.com/office/drawing/2014/main" id="{B38A25AE-7B44-4EC1-BC0C-CF0FFF036705}"/>
              </a:ext>
            </a:extLst>
          </p:cNvPr>
          <p:cNvPicPr>
            <a:picLocks noChangeAspect="1"/>
          </p:cNvPicPr>
          <p:nvPr/>
        </p:nvPicPr>
        <p:blipFill rotWithShape="1">
          <a:blip r:embed="rId3">
            <a:duotone>
              <a:prstClr val="black"/>
              <a:schemeClr val="accent5">
                <a:tint val="45000"/>
                <a:satMod val="400000"/>
              </a:schemeClr>
            </a:duotone>
          </a:blip>
          <a:srcRect t="10000"/>
          <a:stretch/>
        </p:blipFill>
        <p:spPr>
          <a:xfrm>
            <a:off x="0" y="10"/>
            <a:ext cx="12191980" cy="6857990"/>
          </a:xfrm>
          <a:prstGeom prst="rect">
            <a:avLst/>
          </a:prstGeom>
        </p:spPr>
      </p:pic>
      <p:sp>
        <p:nvSpPr>
          <p:cNvPr id="52" name="Forme libre : Form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2" name="Titre 1">
            <a:extLst>
              <a:ext uri="{FF2B5EF4-FFF2-40B4-BE49-F238E27FC236}">
                <a16:creationId xmlns:a16="http://schemas.microsoft.com/office/drawing/2014/main" id="{E9347C47-EF1D-4B02-906B-219155AD8D0F}"/>
              </a:ext>
            </a:extLst>
          </p:cNvPr>
          <p:cNvSpPr>
            <a:spLocks noGrp="1"/>
          </p:cNvSpPr>
          <p:nvPr>
            <p:ph type="ctrTitle"/>
          </p:nvPr>
        </p:nvSpPr>
        <p:spPr>
          <a:xfrm>
            <a:off x="6298010" y="4404856"/>
            <a:ext cx="5607908" cy="781932"/>
          </a:xfrm>
        </p:spPr>
        <p:txBody>
          <a:bodyPr rtlCol="0">
            <a:noAutofit/>
          </a:bodyPr>
          <a:lstStyle/>
          <a:p>
            <a:pPr algn="l"/>
            <a:r>
              <a:rPr lang="fr-FR" sz="4000" b="0" i="0" dirty="0" err="1">
                <a:solidFill>
                  <a:schemeClr val="bg1"/>
                </a:solidFill>
                <a:effectLst/>
                <a:latin typeface="Montserrat" panose="00000500000000000000" pitchFamily="2" charset="0"/>
              </a:rPr>
              <a:t>relational</a:t>
            </a:r>
            <a:r>
              <a:rPr lang="fr-FR" sz="4000" b="0" i="0" dirty="0">
                <a:solidFill>
                  <a:schemeClr val="bg1"/>
                </a:solidFill>
                <a:effectLst/>
                <a:latin typeface="Montserrat" panose="00000500000000000000" pitchFamily="2" charset="0"/>
              </a:rPr>
              <a:t> RDBMS</a:t>
            </a:r>
            <a:endParaRPr lang="fr-FR" sz="4000" dirty="0">
              <a:solidFill>
                <a:schemeClr val="bg1"/>
              </a:solidFill>
            </a:endParaRPr>
          </a:p>
        </p:txBody>
      </p:sp>
      <p:sp>
        <p:nvSpPr>
          <p:cNvPr id="3" name="Sous-titre 2">
            <a:extLst>
              <a:ext uri="{FF2B5EF4-FFF2-40B4-BE49-F238E27FC236}">
                <a16:creationId xmlns:a16="http://schemas.microsoft.com/office/drawing/2014/main" id="{36A0527F-C5FD-4E9B-9F21-5D1FBA31314B}"/>
              </a:ext>
            </a:extLst>
          </p:cNvPr>
          <p:cNvSpPr>
            <a:spLocks noGrp="1"/>
          </p:cNvSpPr>
          <p:nvPr>
            <p:ph type="subTitle" idx="1"/>
          </p:nvPr>
        </p:nvSpPr>
        <p:spPr>
          <a:xfrm>
            <a:off x="8845503" y="5424889"/>
            <a:ext cx="2900419" cy="531866"/>
          </a:xfrm>
        </p:spPr>
        <p:txBody>
          <a:bodyPr vert="horz" lIns="91440" tIns="45720" rIns="91440" bIns="45720" rtlCol="0" anchor="t">
            <a:normAutofit lnSpcReduction="10000"/>
          </a:bodyPr>
          <a:lstStyle/>
          <a:p>
            <a:pPr algn="l">
              <a:spcAft>
                <a:spcPts val="600"/>
              </a:spcAft>
            </a:pPr>
            <a:r>
              <a:rPr lang="fr-FR" sz="2800" dirty="0" err="1">
                <a:solidFill>
                  <a:schemeClr val="accent2">
                    <a:lumMod val="75000"/>
                  </a:schemeClr>
                </a:solidFill>
                <a:latin typeface="Times New Roman"/>
                <a:cs typeface="Times New Roman"/>
              </a:rPr>
              <a:t>Marzougui</a:t>
            </a:r>
            <a:r>
              <a:rPr lang="fr-FR" sz="2800" dirty="0">
                <a:solidFill>
                  <a:schemeClr val="accent2">
                    <a:lumMod val="75000"/>
                  </a:schemeClr>
                </a:solidFill>
                <a:latin typeface="Times New Roman"/>
                <a:cs typeface="Times New Roman"/>
              </a:rPr>
              <a:t> </a:t>
            </a:r>
            <a:r>
              <a:rPr lang="fr-FR" sz="2800" dirty="0" err="1">
                <a:solidFill>
                  <a:schemeClr val="accent2">
                    <a:lumMod val="75000"/>
                  </a:schemeClr>
                </a:solidFill>
                <a:latin typeface="Times New Roman"/>
                <a:cs typeface="Times New Roman"/>
              </a:rPr>
              <a:t>chaker</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4">
            <a:extLst>
              <a:ext uri="{FF2B5EF4-FFF2-40B4-BE49-F238E27FC236}">
                <a16:creationId xmlns:a16="http://schemas.microsoft.com/office/drawing/2014/main" id="{1B2112D8-7914-C932-BD5F-E413CDB17CEE}"/>
              </a:ext>
            </a:extLst>
          </p:cNvPr>
          <p:cNvSpPr txBox="1"/>
          <p:nvPr/>
        </p:nvSpPr>
        <p:spPr>
          <a:xfrm>
            <a:off x="2639786" y="1815796"/>
            <a:ext cx="6912428" cy="3385542"/>
          </a:xfrm>
          <a:prstGeom prst="rect">
            <a:avLst/>
          </a:prstGeom>
          <a:noFill/>
        </p:spPr>
        <p:txBody>
          <a:bodyPr wrap="square">
            <a:spAutoFit/>
          </a:bodyPr>
          <a:lstStyle/>
          <a:p>
            <a:r>
              <a:rPr lang="en-US" sz="3200" b="1" dirty="0">
                <a:solidFill>
                  <a:schemeClr val="accent2">
                    <a:lumMod val="75000"/>
                  </a:schemeClr>
                </a:solidFill>
                <a:latin typeface="Times New Roman" panose="02020603050405020304" pitchFamily="18" charset="0"/>
                <a:cs typeface="Times New Roman" panose="02020603050405020304" pitchFamily="18" charset="0"/>
              </a:rPr>
              <a:t>RDBMS vs. DBMS</a:t>
            </a:r>
          </a:p>
          <a:p>
            <a:endParaRPr lang="en-US" sz="2400" b="1" dirty="0">
              <a:solidFill>
                <a:schemeClr val="accent2">
                  <a:lumMod val="75000"/>
                </a:schemeClr>
              </a:solidFill>
              <a:latin typeface="Times New Roman" panose="02020603050405020304" pitchFamily="18" charset="0"/>
              <a:cs typeface="Times New Roman" panose="02020603050405020304" pitchFamily="18" charset="0"/>
            </a:endParaRPr>
          </a:p>
          <a:p>
            <a:pPr algn="l"/>
            <a:r>
              <a:rPr lang="en-US" sz="2000" dirty="0">
                <a:latin typeface="Times New Roman" panose="02020603050405020304" pitchFamily="18" charset="0"/>
                <a:cs typeface="Times New Roman" panose="02020603050405020304" pitchFamily="18" charset="0"/>
              </a:rPr>
              <a:t>In general, databases store sets of data that can be queried for use in other applications. A database management system supports the development, administration and use of database platforms.</a:t>
            </a:r>
          </a:p>
          <a:p>
            <a:pPr algn="l"/>
            <a:r>
              <a:rPr lang="en-US" sz="2000" dirty="0">
                <a:latin typeface="Times New Roman" panose="02020603050405020304" pitchFamily="18" charset="0"/>
                <a:cs typeface="Times New Roman" panose="02020603050405020304" pitchFamily="18" charset="0"/>
              </a:rPr>
              <a:t>An RDBMS is a type of </a:t>
            </a:r>
            <a:r>
              <a:rPr lang="en-US" sz="2000" dirty="0">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database management system</a:t>
            </a:r>
            <a:r>
              <a:rPr lang="en-US" sz="2000" dirty="0">
                <a:latin typeface="Times New Roman" panose="02020603050405020304" pitchFamily="18" charset="0"/>
                <a:cs typeface="Times New Roman" panose="02020603050405020304" pitchFamily="18" charset="0"/>
              </a:rPr>
              <a:t> (DBMS) that stores data in a row-based table structure which connects related data elements. An RDBMS includes functions that maintain the security, accuracy, integrity and consistency of the data. This is different than the file storage used in a DBMS.</a:t>
            </a:r>
          </a:p>
        </p:txBody>
      </p:sp>
    </p:spTree>
    <p:extLst>
      <p:ext uri="{BB962C8B-B14F-4D97-AF65-F5344CB8AC3E}">
        <p14:creationId xmlns:p14="http://schemas.microsoft.com/office/powerpoint/2010/main" val="1528584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Espace réservé du contenu 2" descr="Espace réservé du graphique de l’icône SmartArt">
            <a:extLst>
              <a:ext uri="{FF2B5EF4-FFF2-40B4-BE49-F238E27FC236}">
                <a16:creationId xmlns:a16="http://schemas.microsoft.com/office/drawing/2014/main" id="{32B885C3-547F-9052-E28D-F79DEC216A8D}"/>
              </a:ext>
            </a:extLst>
          </p:cNvPr>
          <p:cNvGraphicFramePr>
            <a:graphicFrameLocks/>
          </p:cNvGraphicFramePr>
          <p:nvPr>
            <p:extLst>
              <p:ext uri="{D42A27DB-BD31-4B8C-83A1-F6EECF244321}">
                <p14:modId xmlns:p14="http://schemas.microsoft.com/office/powerpoint/2010/main" val="3073657355"/>
              </p:ext>
            </p:extLst>
          </p:nvPr>
        </p:nvGraphicFramePr>
        <p:xfrm>
          <a:off x="1077685" y="2122715"/>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ZoneTexte 4">
            <a:extLst>
              <a:ext uri="{FF2B5EF4-FFF2-40B4-BE49-F238E27FC236}">
                <a16:creationId xmlns:a16="http://schemas.microsoft.com/office/drawing/2014/main" id="{27369646-CE3A-5E44-F9BE-67519EC88E8E}"/>
              </a:ext>
            </a:extLst>
          </p:cNvPr>
          <p:cNvSpPr txBox="1"/>
          <p:nvPr/>
        </p:nvSpPr>
        <p:spPr>
          <a:xfrm>
            <a:off x="609600" y="966439"/>
            <a:ext cx="8262258" cy="646331"/>
          </a:xfrm>
          <a:prstGeom prst="rect">
            <a:avLst/>
          </a:prstGeom>
          <a:noFill/>
        </p:spPr>
        <p:txBody>
          <a:bodyPr wrap="square">
            <a:spAutoFit/>
          </a:bodyPr>
          <a:lstStyle/>
          <a:p>
            <a:pPr algn="l"/>
            <a:r>
              <a:rPr lang="en-US" sz="3600" b="1" dirty="0">
                <a:solidFill>
                  <a:schemeClr val="accent2">
                    <a:lumMod val="75000"/>
                  </a:schemeClr>
                </a:solidFill>
                <a:latin typeface="Times New Roman" panose="02020603050405020304" pitchFamily="18" charset="0"/>
                <a:cs typeface="Times New Roman" panose="02020603050405020304" pitchFamily="18" charset="0"/>
              </a:rPr>
              <a:t>MySQL , PostgreSQL , SQL Server :</a:t>
            </a:r>
          </a:p>
        </p:txBody>
      </p:sp>
    </p:spTree>
    <p:extLst>
      <p:ext uri="{BB962C8B-B14F-4D97-AF65-F5344CB8AC3E}">
        <p14:creationId xmlns:p14="http://schemas.microsoft.com/office/powerpoint/2010/main" val="41767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8626AFF-D5D3-D7F2-0424-9E4B08B2B61E}"/>
              </a:ext>
            </a:extLst>
          </p:cNvPr>
          <p:cNvSpPr/>
          <p:nvPr/>
        </p:nvSpPr>
        <p:spPr>
          <a:xfrm>
            <a:off x="1181226" y="1844243"/>
            <a:ext cx="9611833" cy="4818290"/>
          </a:xfrm>
          <a:prstGeom prst="rect">
            <a:avLst/>
          </a:prstGeom>
          <a:noFill/>
          <a:ln w="762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a:extLst>
              <a:ext uri="{FF2B5EF4-FFF2-40B4-BE49-F238E27FC236}">
                <a16:creationId xmlns:a16="http://schemas.microsoft.com/office/drawing/2014/main" id="{5901DCB8-D7C2-7E06-C721-F65735883B67}"/>
              </a:ext>
            </a:extLst>
          </p:cNvPr>
          <p:cNvSpPr/>
          <p:nvPr/>
        </p:nvSpPr>
        <p:spPr>
          <a:xfrm>
            <a:off x="4663489" y="282553"/>
            <a:ext cx="3804430" cy="4818290"/>
          </a:xfrm>
          <a:prstGeom prst="rect">
            <a:avLst/>
          </a:prstGeom>
          <a:noFill/>
          <a:ln w="762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a:extLst>
              <a:ext uri="{FF2B5EF4-FFF2-40B4-BE49-F238E27FC236}">
                <a16:creationId xmlns:a16="http://schemas.microsoft.com/office/drawing/2014/main" id="{1FDAB3BB-19C5-329F-0177-B247BBDE033F}"/>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8800"/>
                    </a14:imgEffect>
                  </a14:imgLayer>
                </a14:imgProps>
              </a:ext>
            </a:extLst>
          </a:blip>
          <a:srcRect b="12612"/>
          <a:stretch/>
        </p:blipFill>
        <p:spPr>
          <a:xfrm>
            <a:off x="1839685" y="1347872"/>
            <a:ext cx="9452039" cy="4818290"/>
          </a:xfrm>
          <a:prstGeom prst="rect">
            <a:avLst/>
          </a:prstGeom>
        </p:spPr>
      </p:pic>
      <p:sp>
        <p:nvSpPr>
          <p:cNvPr id="8" name="ZoneTexte 7">
            <a:extLst>
              <a:ext uri="{FF2B5EF4-FFF2-40B4-BE49-F238E27FC236}">
                <a16:creationId xmlns:a16="http://schemas.microsoft.com/office/drawing/2014/main" id="{29B0297C-71D9-2517-3294-0B2F16A3C5BF}"/>
              </a:ext>
            </a:extLst>
          </p:cNvPr>
          <p:cNvSpPr txBox="1"/>
          <p:nvPr/>
        </p:nvSpPr>
        <p:spPr>
          <a:xfrm>
            <a:off x="5267437" y="424542"/>
            <a:ext cx="2596536" cy="923330"/>
          </a:xfrm>
          <a:prstGeom prst="rect">
            <a:avLst/>
          </a:prstGeom>
          <a:noFill/>
        </p:spPr>
        <p:txBody>
          <a:bodyPr wrap="square">
            <a:spAutoFit/>
          </a:bodyPr>
          <a:lstStyle/>
          <a:p>
            <a:pPr algn="l"/>
            <a:r>
              <a:rPr lang="en-US" sz="5400" b="1" dirty="0">
                <a:solidFill>
                  <a:schemeClr val="tx2">
                    <a:lumMod val="90000"/>
                    <a:lumOff val="10000"/>
                  </a:schemeClr>
                </a:solidFill>
                <a:latin typeface="Times New Roman" panose="02020603050405020304" pitchFamily="18" charset="0"/>
                <a:cs typeface="Times New Roman" panose="02020603050405020304" pitchFamily="18" charset="0"/>
              </a:rPr>
              <a:t>MySQL</a:t>
            </a:r>
          </a:p>
        </p:txBody>
      </p:sp>
    </p:spTree>
    <p:extLst>
      <p:ext uri="{BB962C8B-B14F-4D97-AF65-F5344CB8AC3E}">
        <p14:creationId xmlns:p14="http://schemas.microsoft.com/office/powerpoint/2010/main" val="3197986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4890A99-CA21-CEAB-4927-979F3E68AFB0}"/>
              </a:ext>
            </a:extLst>
          </p:cNvPr>
          <p:cNvSpPr/>
          <p:nvPr/>
        </p:nvSpPr>
        <p:spPr>
          <a:xfrm>
            <a:off x="2601671" y="1121229"/>
            <a:ext cx="8588844" cy="391885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ZoneTexte 2">
            <a:extLst>
              <a:ext uri="{FF2B5EF4-FFF2-40B4-BE49-F238E27FC236}">
                <a16:creationId xmlns:a16="http://schemas.microsoft.com/office/drawing/2014/main" id="{AC066612-DE12-D2C9-A8E3-52129C5D0C4C}"/>
              </a:ext>
            </a:extLst>
          </p:cNvPr>
          <p:cNvSpPr txBox="1"/>
          <p:nvPr/>
        </p:nvSpPr>
        <p:spPr>
          <a:xfrm>
            <a:off x="2046513" y="2062881"/>
            <a:ext cx="8033673" cy="3354765"/>
          </a:xfrm>
          <a:prstGeom prst="rect">
            <a:avLst/>
          </a:prstGeom>
          <a:solidFill>
            <a:srgbClr val="EFEDE3"/>
          </a:solidFill>
        </p:spPr>
        <p:txBody>
          <a:bodyPr wrap="square">
            <a:spAutoFit/>
          </a:bodyPr>
          <a:lstStyle/>
          <a:p>
            <a:r>
              <a:rPr lang="en-US" sz="2400" b="1" dirty="0">
                <a:solidFill>
                  <a:schemeClr val="accent2">
                    <a:lumMod val="75000"/>
                  </a:schemeClr>
                </a:solidFill>
                <a:latin typeface="Times New Roman" panose="02020603050405020304" pitchFamily="18" charset="0"/>
                <a:cs typeface="Times New Roman" panose="02020603050405020304" pitchFamily="18" charset="0"/>
              </a:rPr>
              <a:t>Key features of MySQL</a:t>
            </a:r>
          </a:p>
          <a:p>
            <a:endParaRPr lang="en-US" sz="2400" b="1" dirty="0">
              <a:solidFill>
                <a:schemeClr val="accent2">
                  <a:lumMod val="75000"/>
                </a:schemeClr>
              </a:solidFill>
              <a:latin typeface="Times New Roman" panose="02020603050405020304" pitchFamily="18" charset="0"/>
              <a:cs typeface="Times New Roman" panose="02020603050405020304" pitchFamily="18" charset="0"/>
            </a:endParaRPr>
          </a:p>
          <a:p>
            <a:endParaRPr lang="en-US" sz="2400" b="1" dirty="0">
              <a:solidFill>
                <a:schemeClr val="accent2">
                  <a:lumMod val="75000"/>
                </a:schemeClr>
              </a:solidFill>
              <a:latin typeface="Times New Roman" panose="02020603050405020304" pitchFamily="18" charset="0"/>
              <a:cs typeface="Times New Roman" panose="02020603050405020304" pitchFamily="18" charset="0"/>
            </a:endParaRPr>
          </a:p>
          <a:p>
            <a:pPr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As an RDBMS, MySQL is based on SQL. The key features of MySQL are as follows:</a:t>
            </a:r>
          </a:p>
          <a:p>
            <a:pPr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creators of this RDBMS used C and C++ to create MySQL.</a:t>
            </a:r>
          </a:p>
          <a:p>
            <a:pPr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MySQL uses a client-server architecture.</a:t>
            </a:r>
          </a:p>
          <a:p>
            <a:pPr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RDBMS works with a wide range of operating systems like Windows, Linux, Unix, OS/2, FreeBSD, etc. </a:t>
            </a:r>
          </a:p>
          <a:p>
            <a:pPr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You can install and run MySQL </a:t>
            </a:r>
            <a:r>
              <a:rPr lang="en-US" b="0" i="0" dirty="0">
                <a:solidFill>
                  <a:srgbClr val="757B85"/>
                </a:solidFill>
                <a:effectLst/>
                <a:latin typeface="Noto Sans" panose="020B0502040204020203" pitchFamily="34" charset="0"/>
              </a:rPr>
              <a:t>on all key platforms. </a:t>
            </a:r>
          </a:p>
        </p:txBody>
      </p:sp>
    </p:spTree>
    <p:extLst>
      <p:ext uri="{BB962C8B-B14F-4D97-AF65-F5344CB8AC3E}">
        <p14:creationId xmlns:p14="http://schemas.microsoft.com/office/powerpoint/2010/main" val="28036513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5">
            <a:extLst>
              <a:ext uri="{FF2B5EF4-FFF2-40B4-BE49-F238E27FC236}">
                <a16:creationId xmlns:a16="http://schemas.microsoft.com/office/drawing/2014/main" id="{D6B46481-6274-54CB-2112-55A25312DA45}"/>
              </a:ext>
            </a:extLst>
          </p:cNvPr>
          <p:cNvSpPr txBox="1"/>
          <p:nvPr/>
        </p:nvSpPr>
        <p:spPr>
          <a:xfrm>
            <a:off x="210040" y="1833254"/>
            <a:ext cx="5363446" cy="4708981"/>
          </a:xfrm>
          <a:prstGeom prst="rect">
            <a:avLst/>
          </a:prstGeom>
          <a:noFill/>
        </p:spPr>
        <p:txBody>
          <a:bodyPr wrap="square">
            <a:spAutoFit/>
          </a:bodyPr>
          <a:lstStyle>
            <a:defPPr rtl="0">
              <a:defRPr lang="fr-fr"/>
            </a:defPPr>
            <a:lvl1pPr fontAlgn="base">
              <a:defRPr sz="2000">
                <a:latin typeface="Times New Roman" panose="02020603050405020304" pitchFamily="18" charset="0"/>
                <a:cs typeface="Times New Roman" panose="02020603050405020304" pitchFamily="18" charset="0"/>
              </a:defRPr>
            </a:lvl1pPr>
          </a:lstStyle>
          <a:p>
            <a:r>
              <a:rPr lang="en-US" dirty="0"/>
              <a:t>Apart from being an open-source and free RDBMS, MySQL offers the following advantages: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The ease of installation </a:t>
            </a:r>
          </a:p>
          <a:p>
            <a:pPr marL="342900" indent="-342900">
              <a:buFont typeface="Arial" panose="020B0604020202020204" pitchFamily="34" charset="0"/>
              <a:buChar char="•"/>
            </a:pPr>
            <a:r>
              <a:rPr lang="en-US" dirty="0"/>
              <a:t>Lightweight.</a:t>
            </a:r>
          </a:p>
          <a:p>
            <a:pPr marL="342900" indent="-342900">
              <a:buFont typeface="Arial" panose="020B0604020202020204" pitchFamily="34" charset="0"/>
              <a:buChar char="•"/>
            </a:pPr>
            <a:r>
              <a:rPr lang="en-US" dirty="0"/>
              <a:t>Tooling support</a:t>
            </a:r>
          </a:p>
          <a:p>
            <a:pPr marL="342900" indent="-342900">
              <a:buFont typeface="Arial" panose="020B0604020202020204" pitchFamily="34" charset="0"/>
              <a:buChar char="•"/>
            </a:pPr>
            <a:r>
              <a:rPr lang="en-US" dirty="0"/>
              <a:t>Compatibility: </a:t>
            </a:r>
          </a:p>
          <a:p>
            <a:pPr marL="342900" indent="-342900">
              <a:buFont typeface="Arial" panose="020B0604020202020204" pitchFamily="34" charset="0"/>
              <a:buChar char="•"/>
            </a:pPr>
            <a:r>
              <a:rPr lang="en-US" dirty="0"/>
              <a:t>The ease of use</a:t>
            </a:r>
          </a:p>
          <a:p>
            <a:pPr marL="342900" indent="-342900">
              <a:buFont typeface="Arial" panose="020B0604020202020204" pitchFamily="34" charset="0"/>
              <a:buChar char="•"/>
            </a:pPr>
            <a:r>
              <a:rPr lang="en-US" dirty="0"/>
              <a:t>Security</a:t>
            </a:r>
          </a:p>
          <a:p>
            <a:pPr marL="342900" indent="-342900">
              <a:buFont typeface="Arial" panose="020B0604020202020204" pitchFamily="34" charset="0"/>
              <a:buChar char="•"/>
            </a:pPr>
            <a:r>
              <a:rPr lang="en-US" dirty="0"/>
              <a:t>Performance</a:t>
            </a:r>
          </a:p>
          <a:p>
            <a:pPr marL="342900" indent="-342900">
              <a:buFont typeface="Arial" panose="020B0604020202020204" pitchFamily="34" charset="0"/>
              <a:buChar char="•"/>
            </a:pPr>
            <a:r>
              <a:rPr lang="en-US" dirty="0"/>
              <a:t>Scalability</a:t>
            </a:r>
          </a:p>
          <a:p>
            <a:pPr marL="342900" indent="-342900">
              <a:buFont typeface="Arial" panose="020B0604020202020204" pitchFamily="34" charset="0"/>
              <a:buChar char="•"/>
            </a:pPr>
            <a:r>
              <a:rPr lang="en-US" dirty="0"/>
              <a:t>Availability</a:t>
            </a:r>
          </a:p>
          <a:p>
            <a:pPr marL="342900" indent="-342900">
              <a:buFont typeface="Arial" panose="020B0604020202020204" pitchFamily="34" charset="0"/>
              <a:buChar char="•"/>
            </a:pPr>
            <a:r>
              <a:rPr lang="en-US" dirty="0"/>
              <a:t>High productivity</a:t>
            </a:r>
          </a:p>
          <a:p>
            <a:pPr marL="342900" indent="-342900">
              <a:buFont typeface="Arial" panose="020B0604020202020204" pitchFamily="34" charset="0"/>
              <a:buChar char="•"/>
            </a:pPr>
            <a:r>
              <a:rPr lang="en-US" dirty="0"/>
              <a:t>Efficiency</a:t>
            </a:r>
          </a:p>
          <a:p>
            <a:pPr marL="342900" indent="-342900">
              <a:buFont typeface="Arial" panose="020B0604020202020204" pitchFamily="34" charset="0"/>
              <a:buChar char="•"/>
            </a:pPr>
            <a:r>
              <a:rPr lang="en-US" dirty="0"/>
              <a:t>Support</a:t>
            </a:r>
          </a:p>
        </p:txBody>
      </p:sp>
      <p:sp>
        <p:nvSpPr>
          <p:cNvPr id="8" name="ZoneTexte 7">
            <a:extLst>
              <a:ext uri="{FF2B5EF4-FFF2-40B4-BE49-F238E27FC236}">
                <a16:creationId xmlns:a16="http://schemas.microsoft.com/office/drawing/2014/main" id="{76B02335-AE91-BD30-440C-757DF9BACA75}"/>
              </a:ext>
            </a:extLst>
          </p:cNvPr>
          <p:cNvSpPr txBox="1"/>
          <p:nvPr/>
        </p:nvSpPr>
        <p:spPr>
          <a:xfrm>
            <a:off x="6096000" y="2141031"/>
            <a:ext cx="5708164" cy="4093428"/>
          </a:xfrm>
          <a:prstGeom prst="rect">
            <a:avLst/>
          </a:prstGeom>
          <a:noFill/>
        </p:spPr>
        <p:txBody>
          <a:bodyPr wrap="square">
            <a:spAutoFit/>
          </a:bodyPr>
          <a:lstStyle>
            <a:defPPr rtl="0">
              <a:defRPr lang="fr-fr"/>
            </a:defPPr>
            <a:lvl1pPr fontAlgn="base">
              <a:defRPr sz="2400">
                <a:latin typeface="Times New Roman" panose="02020603050405020304" pitchFamily="18" charset="0"/>
                <a:cs typeface="Times New Roman" panose="02020603050405020304" pitchFamily="18" charset="0"/>
              </a:defRPr>
            </a:lvl1pPr>
          </a:lstStyle>
          <a:p>
            <a:r>
              <a:rPr lang="en-US" sz="2000" dirty="0"/>
              <a:t>MySQL has a few disadvantages too, which are as follows:</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Limitations vis-a-vis embedding in an application</a:t>
            </a:r>
          </a:p>
          <a:p>
            <a:pPr marL="342900" indent="-342900">
              <a:buFont typeface="Arial" panose="020B0604020202020204" pitchFamily="34" charset="0"/>
              <a:buChar char="•"/>
            </a:pPr>
            <a:r>
              <a:rPr lang="en-US" sz="2000" dirty="0"/>
              <a:t>Business logic-related limitations</a:t>
            </a:r>
          </a:p>
          <a:p>
            <a:pPr marL="342900" indent="-342900">
              <a:buFont typeface="Arial" panose="020B0604020202020204" pitchFamily="34" charset="0"/>
              <a:buChar char="•"/>
            </a:pPr>
            <a:r>
              <a:rPr lang="en-US" sz="2000" dirty="0"/>
              <a:t>Stability issues</a:t>
            </a:r>
          </a:p>
          <a:p>
            <a:pPr marL="342900" indent="-342900">
              <a:buFont typeface="Arial" panose="020B0604020202020204" pitchFamily="34" charset="0"/>
              <a:buChar char="•"/>
            </a:pPr>
            <a:r>
              <a:rPr lang="en-US" sz="2000" dirty="0"/>
              <a:t>The dependency on add-ons</a:t>
            </a:r>
          </a:p>
          <a:p>
            <a:pPr marL="342900" indent="-342900">
              <a:buFont typeface="Arial" panose="020B0604020202020204" pitchFamily="34" charset="0"/>
              <a:buChar char="•"/>
            </a:pPr>
            <a:r>
              <a:rPr lang="en-US" sz="2000" dirty="0"/>
              <a:t>Limitations concerning tools when compared to paid databases</a:t>
            </a:r>
          </a:p>
          <a:p>
            <a:pPr marL="342900" indent="-342900">
              <a:buFont typeface="Arial" panose="020B0604020202020204" pitchFamily="34" charset="0"/>
              <a:buChar char="•"/>
            </a:pPr>
            <a:r>
              <a:rPr lang="en-US" sz="2000" dirty="0"/>
              <a:t>MySQL isn’t very efficient when handling large databases. </a:t>
            </a:r>
          </a:p>
          <a:p>
            <a:pPr marL="342900" indent="-342900">
              <a:buFont typeface="Arial" panose="020B0604020202020204" pitchFamily="34" charset="0"/>
              <a:buChar char="•"/>
            </a:pPr>
            <a:r>
              <a:rPr lang="en-US" sz="2000" dirty="0"/>
              <a:t>MySQL versions prior to 5.0 don’t support commits and stored procedures. </a:t>
            </a:r>
          </a:p>
        </p:txBody>
      </p:sp>
      <p:grpSp>
        <p:nvGrpSpPr>
          <p:cNvPr id="10" name="Groupe 9">
            <a:extLst>
              <a:ext uri="{FF2B5EF4-FFF2-40B4-BE49-F238E27FC236}">
                <a16:creationId xmlns:a16="http://schemas.microsoft.com/office/drawing/2014/main" id="{7B80ECE3-9817-1B7F-4E93-CDBE8C60CB1E}"/>
              </a:ext>
            </a:extLst>
          </p:cNvPr>
          <p:cNvGrpSpPr/>
          <p:nvPr/>
        </p:nvGrpSpPr>
        <p:grpSpPr>
          <a:xfrm>
            <a:off x="5830691" y="76654"/>
            <a:ext cx="5733987" cy="666126"/>
            <a:chOff x="179740" y="761179"/>
            <a:chExt cx="5733987" cy="666126"/>
          </a:xfrm>
        </p:grpSpPr>
        <p:sp>
          <p:nvSpPr>
            <p:cNvPr id="11" name="ZoneTexte 10">
              <a:extLst>
                <a:ext uri="{FF2B5EF4-FFF2-40B4-BE49-F238E27FC236}">
                  <a16:creationId xmlns:a16="http://schemas.microsoft.com/office/drawing/2014/main" id="{9EDFF8AF-4F0F-AC8E-2C2E-1E67F66C76C4}"/>
                </a:ext>
              </a:extLst>
            </p:cNvPr>
            <p:cNvSpPr txBox="1"/>
            <p:nvPr/>
          </p:nvSpPr>
          <p:spPr>
            <a:xfrm>
              <a:off x="179740" y="859281"/>
              <a:ext cx="5733987" cy="461665"/>
            </a:xfrm>
            <a:prstGeom prst="rect">
              <a:avLst/>
            </a:prstGeom>
            <a:noFill/>
          </p:spPr>
          <p:txBody>
            <a:bodyPr wrap="square" rtlCol="0">
              <a:spAutoFit/>
            </a:bodyPr>
            <a:lstStyle/>
            <a:p>
              <a:pPr algn="l"/>
              <a:r>
                <a:rPr lang="en-US" sz="2400" b="1" dirty="0">
                  <a:solidFill>
                    <a:schemeClr val="accent2">
                      <a:lumMod val="75000"/>
                    </a:schemeClr>
                  </a:solidFill>
                  <a:latin typeface="Montserrat" panose="00000500000000000000" pitchFamily="2" charset="0"/>
                </a:rPr>
                <a:t>Disadvantages of MySQL </a:t>
              </a:r>
            </a:p>
          </p:txBody>
        </p:sp>
        <p:sp>
          <p:nvSpPr>
            <p:cNvPr id="12" name="Rectangle 11">
              <a:extLst>
                <a:ext uri="{FF2B5EF4-FFF2-40B4-BE49-F238E27FC236}">
                  <a16:creationId xmlns:a16="http://schemas.microsoft.com/office/drawing/2014/main" id="{BB7E8E47-B9EA-FF9D-947C-CAC7848AED35}"/>
                </a:ext>
              </a:extLst>
            </p:cNvPr>
            <p:cNvSpPr/>
            <p:nvPr/>
          </p:nvSpPr>
          <p:spPr>
            <a:xfrm>
              <a:off x="179740" y="761179"/>
              <a:ext cx="4227709" cy="666126"/>
            </a:xfrm>
            <a:prstGeom prst="rect">
              <a:avLst/>
            </a:pr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sp>
        <p:nvSpPr>
          <p:cNvPr id="13" name="Flèche : angle droit 12">
            <a:extLst>
              <a:ext uri="{FF2B5EF4-FFF2-40B4-BE49-F238E27FC236}">
                <a16:creationId xmlns:a16="http://schemas.microsoft.com/office/drawing/2014/main" id="{A53F3E73-AB61-6327-FF43-BF5277F9D9F6}"/>
              </a:ext>
            </a:extLst>
          </p:cNvPr>
          <p:cNvSpPr/>
          <p:nvPr/>
        </p:nvSpPr>
        <p:spPr>
          <a:xfrm rot="5400000">
            <a:off x="5944863" y="897268"/>
            <a:ext cx="1306285" cy="784592"/>
          </a:xfrm>
          <a:prstGeom prst="bentUpArrow">
            <a:avLst/>
          </a:prstGeom>
          <a:solidFill>
            <a:srgbClr val="EFEDE3"/>
          </a:solidFill>
          <a:ln w="28575">
            <a:solidFill>
              <a:schemeClr val="tx2">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Rectangle 13">
            <a:extLst>
              <a:ext uri="{FF2B5EF4-FFF2-40B4-BE49-F238E27FC236}">
                <a16:creationId xmlns:a16="http://schemas.microsoft.com/office/drawing/2014/main" id="{62B22012-A462-35D5-7BFD-9A0E216414EE}"/>
              </a:ext>
            </a:extLst>
          </p:cNvPr>
          <p:cNvSpPr/>
          <p:nvPr/>
        </p:nvSpPr>
        <p:spPr>
          <a:xfrm>
            <a:off x="419227" y="107575"/>
            <a:ext cx="4550228" cy="666126"/>
          </a:xfrm>
          <a:prstGeom prst="rect">
            <a:avLst/>
          </a:pr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Flèche : angle droit 14">
            <a:extLst>
              <a:ext uri="{FF2B5EF4-FFF2-40B4-BE49-F238E27FC236}">
                <a16:creationId xmlns:a16="http://schemas.microsoft.com/office/drawing/2014/main" id="{AD111424-71B6-2D8E-E3BD-468666A04951}"/>
              </a:ext>
            </a:extLst>
          </p:cNvPr>
          <p:cNvSpPr/>
          <p:nvPr/>
        </p:nvSpPr>
        <p:spPr>
          <a:xfrm rot="5400000">
            <a:off x="600267" y="873181"/>
            <a:ext cx="1306285" cy="784592"/>
          </a:xfrm>
          <a:prstGeom prst="bentUpArrow">
            <a:avLst/>
          </a:prstGeom>
          <a:ln w="28575">
            <a:solidFill>
              <a:schemeClr val="tx2">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ZoneTexte 16">
            <a:extLst>
              <a:ext uri="{FF2B5EF4-FFF2-40B4-BE49-F238E27FC236}">
                <a16:creationId xmlns:a16="http://schemas.microsoft.com/office/drawing/2014/main" id="{2AD157D5-51D0-C0B7-C89D-92D3A10609A5}"/>
              </a:ext>
            </a:extLst>
          </p:cNvPr>
          <p:cNvSpPr txBox="1"/>
          <p:nvPr/>
        </p:nvSpPr>
        <p:spPr>
          <a:xfrm>
            <a:off x="894302" y="225051"/>
            <a:ext cx="6096000" cy="461665"/>
          </a:xfrm>
          <a:prstGeom prst="rect">
            <a:avLst/>
          </a:prstGeom>
          <a:noFill/>
        </p:spPr>
        <p:txBody>
          <a:bodyPr wrap="square">
            <a:spAutoFit/>
          </a:bodyPr>
          <a:lstStyle/>
          <a:p>
            <a:pPr algn="l"/>
            <a:r>
              <a:rPr lang="en-US" sz="2400" b="1" dirty="0">
                <a:solidFill>
                  <a:schemeClr val="accent2">
                    <a:lumMod val="75000"/>
                  </a:schemeClr>
                </a:solidFill>
                <a:latin typeface="Montserrat" panose="00000500000000000000" pitchFamily="2" charset="0"/>
              </a:rPr>
              <a:t>Advantages of MySQL</a:t>
            </a:r>
          </a:p>
        </p:txBody>
      </p:sp>
    </p:spTree>
    <p:extLst>
      <p:ext uri="{BB962C8B-B14F-4D97-AF65-F5344CB8AC3E}">
        <p14:creationId xmlns:p14="http://schemas.microsoft.com/office/powerpoint/2010/main" val="24314937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36FFAD7A-C7B1-7E52-E3E3-DD8D853F1B23}"/>
              </a:ext>
            </a:extLst>
          </p:cNvPr>
          <p:cNvPicPr>
            <a:picLocks noChangeAspect="1"/>
          </p:cNvPicPr>
          <p:nvPr/>
        </p:nvPicPr>
        <p:blipFill rotWithShape="1">
          <a:blip r:embed="rId2">
            <a:duotone>
              <a:schemeClr val="bg2">
                <a:shade val="45000"/>
                <a:satMod val="135000"/>
              </a:schemeClr>
              <a:prstClr val="white"/>
            </a:duotone>
          </a:blip>
          <a:srcRect b="10490"/>
          <a:stretch/>
        </p:blipFill>
        <p:spPr>
          <a:xfrm>
            <a:off x="217714" y="247650"/>
            <a:ext cx="7197825" cy="3758293"/>
          </a:xfrm>
          <a:prstGeom prst="rect">
            <a:avLst/>
          </a:prstGeom>
        </p:spPr>
      </p:pic>
      <p:sp>
        <p:nvSpPr>
          <p:cNvPr id="7" name="ZoneTexte 6">
            <a:extLst>
              <a:ext uri="{FF2B5EF4-FFF2-40B4-BE49-F238E27FC236}">
                <a16:creationId xmlns:a16="http://schemas.microsoft.com/office/drawing/2014/main" id="{CBA9CB29-1F15-F575-535C-0796F3CAC2B2}"/>
              </a:ext>
            </a:extLst>
          </p:cNvPr>
          <p:cNvSpPr txBox="1"/>
          <p:nvPr/>
        </p:nvSpPr>
        <p:spPr>
          <a:xfrm>
            <a:off x="1786435" y="4984208"/>
            <a:ext cx="6096000" cy="1200329"/>
          </a:xfrm>
          <a:prstGeom prst="rect">
            <a:avLst/>
          </a:prstGeom>
          <a:noFill/>
        </p:spPr>
        <p:txBody>
          <a:bodyPr wrap="square">
            <a:spAutoFit/>
          </a:bodyPr>
          <a:lstStyle>
            <a:defPPr rtl="0">
              <a:defRPr lang="fr-fr"/>
            </a:defPPr>
            <a:lvl1pPr>
              <a:defRPr b="0" i="0">
                <a:effectLst/>
                <a:latin typeface="Noto Sans" panose="020B0502040504020204" pitchFamily="34" charset="0"/>
              </a:defRPr>
            </a:lvl1pPr>
          </a:lstStyle>
          <a:p>
            <a:r>
              <a:rPr lang="en-US" dirty="0"/>
              <a:t>Developers use MySQL widely for </a:t>
            </a:r>
            <a:r>
              <a:rPr lang="en-US" dirty="0">
                <a:hlinkClick r:id="rId3"/>
              </a:rPr>
              <a:t>web application development</a:t>
            </a:r>
            <a:r>
              <a:rPr lang="en-US" dirty="0"/>
              <a:t>. Popular “Content Management Systems” (CMSs) like WordPress, Joomla, Drupal, etc. use MySQL. </a:t>
            </a:r>
            <a:endParaRPr lang="fr-FR" dirty="0"/>
          </a:p>
        </p:txBody>
      </p:sp>
      <p:sp>
        <p:nvSpPr>
          <p:cNvPr id="9" name="ZoneTexte 8">
            <a:extLst>
              <a:ext uri="{FF2B5EF4-FFF2-40B4-BE49-F238E27FC236}">
                <a16:creationId xmlns:a16="http://schemas.microsoft.com/office/drawing/2014/main" id="{5B8EF9E7-0E63-84F4-D0AB-DA177EF03D88}"/>
              </a:ext>
            </a:extLst>
          </p:cNvPr>
          <p:cNvSpPr txBox="1"/>
          <p:nvPr/>
        </p:nvSpPr>
        <p:spPr>
          <a:xfrm>
            <a:off x="8006437" y="1853499"/>
            <a:ext cx="3646714" cy="1200329"/>
          </a:xfrm>
          <a:prstGeom prst="rect">
            <a:avLst/>
          </a:prstGeom>
          <a:noFill/>
        </p:spPr>
        <p:txBody>
          <a:bodyPr wrap="square">
            <a:spAutoFit/>
          </a:bodyPr>
          <a:lstStyle>
            <a:defPPr rtl="0">
              <a:defRPr lang="fr-fr"/>
            </a:defPPr>
            <a:lvl1pPr>
              <a:defRPr b="0" i="0">
                <a:effectLst/>
                <a:latin typeface="Noto Sans" panose="020B0502040504020204" pitchFamily="34" charset="0"/>
              </a:defRPr>
            </a:lvl1pPr>
          </a:lstStyle>
          <a:p>
            <a:r>
              <a:rPr lang="en-US" dirty="0"/>
              <a:t>The following are a few examples of prominent companies/apps that use MySQL:</a:t>
            </a:r>
            <a:endParaRPr lang="fr-FR" dirty="0"/>
          </a:p>
        </p:txBody>
      </p:sp>
      <p:sp>
        <p:nvSpPr>
          <p:cNvPr id="13" name="Flèche : angle droit 12">
            <a:extLst>
              <a:ext uri="{FF2B5EF4-FFF2-40B4-BE49-F238E27FC236}">
                <a16:creationId xmlns:a16="http://schemas.microsoft.com/office/drawing/2014/main" id="{5C2C9514-2D10-E5E7-3298-180148189234}"/>
              </a:ext>
            </a:extLst>
          </p:cNvPr>
          <p:cNvSpPr/>
          <p:nvPr/>
        </p:nvSpPr>
        <p:spPr>
          <a:xfrm rot="10800000" flipH="1">
            <a:off x="6857994" y="933746"/>
            <a:ext cx="2296886" cy="833821"/>
          </a:xfrm>
          <a:prstGeom prst="bentUpArrow">
            <a:avLst/>
          </a:prstGeom>
          <a:noFill/>
          <a:ln w="57150">
            <a:solidFill>
              <a:schemeClr val="accent2">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4" name="Flèche : angle droit 13">
            <a:extLst>
              <a:ext uri="{FF2B5EF4-FFF2-40B4-BE49-F238E27FC236}">
                <a16:creationId xmlns:a16="http://schemas.microsoft.com/office/drawing/2014/main" id="{D89C4956-5041-FAE4-0F68-B9921FF72075}"/>
              </a:ext>
            </a:extLst>
          </p:cNvPr>
          <p:cNvSpPr/>
          <p:nvPr/>
        </p:nvSpPr>
        <p:spPr>
          <a:xfrm rot="5400000">
            <a:off x="689906" y="3881556"/>
            <a:ext cx="1415143" cy="952085"/>
          </a:xfrm>
          <a:prstGeom prst="bentUpArrow">
            <a:avLst/>
          </a:prstGeom>
          <a:noFill/>
          <a:ln w="57150">
            <a:solidFill>
              <a:schemeClr val="accent2">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2545577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6D0EF1D-E3B0-ACAF-F96D-F9E57E3CEF99}"/>
              </a:ext>
            </a:extLst>
          </p:cNvPr>
          <p:cNvSpPr/>
          <p:nvPr/>
        </p:nvSpPr>
        <p:spPr>
          <a:xfrm>
            <a:off x="1181226" y="1844243"/>
            <a:ext cx="9611833" cy="4818290"/>
          </a:xfrm>
          <a:prstGeom prst="rect">
            <a:avLst/>
          </a:prstGeom>
          <a:noFill/>
          <a:ln w="762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a:extLst>
              <a:ext uri="{FF2B5EF4-FFF2-40B4-BE49-F238E27FC236}">
                <a16:creationId xmlns:a16="http://schemas.microsoft.com/office/drawing/2014/main" id="{72D5397B-0E20-3EB6-2B68-9E5D93AA64F7}"/>
              </a:ext>
            </a:extLst>
          </p:cNvPr>
          <p:cNvSpPr/>
          <p:nvPr/>
        </p:nvSpPr>
        <p:spPr>
          <a:xfrm>
            <a:off x="4386943" y="282553"/>
            <a:ext cx="4305508" cy="4818290"/>
          </a:xfrm>
          <a:prstGeom prst="rect">
            <a:avLst/>
          </a:prstGeom>
          <a:noFill/>
          <a:ln w="762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Image 2">
            <a:extLst>
              <a:ext uri="{FF2B5EF4-FFF2-40B4-BE49-F238E27FC236}">
                <a16:creationId xmlns:a16="http://schemas.microsoft.com/office/drawing/2014/main" id="{06EA297E-A529-EA68-7065-BBC7B39121E5}"/>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8800"/>
                    </a14:imgEffect>
                  </a14:imgLayer>
                </a14:imgProps>
              </a:ext>
            </a:extLst>
          </a:blip>
          <a:srcRect b="12448"/>
          <a:stretch/>
        </p:blipFill>
        <p:spPr>
          <a:xfrm>
            <a:off x="1839684" y="1347871"/>
            <a:ext cx="9452039" cy="4827291"/>
          </a:xfrm>
          <a:prstGeom prst="rect">
            <a:avLst/>
          </a:prstGeom>
        </p:spPr>
      </p:pic>
      <p:sp>
        <p:nvSpPr>
          <p:cNvPr id="7" name="ZoneTexte 6">
            <a:extLst>
              <a:ext uri="{FF2B5EF4-FFF2-40B4-BE49-F238E27FC236}">
                <a16:creationId xmlns:a16="http://schemas.microsoft.com/office/drawing/2014/main" id="{D10D293B-200E-3CF7-8901-182323AFD834}"/>
              </a:ext>
            </a:extLst>
          </p:cNvPr>
          <p:cNvSpPr txBox="1"/>
          <p:nvPr/>
        </p:nvSpPr>
        <p:spPr>
          <a:xfrm>
            <a:off x="4551221" y="353547"/>
            <a:ext cx="4028963" cy="923330"/>
          </a:xfrm>
          <a:prstGeom prst="rect">
            <a:avLst/>
          </a:prstGeom>
          <a:noFill/>
        </p:spPr>
        <p:txBody>
          <a:bodyPr wrap="square">
            <a:spAutoFit/>
          </a:bodyPr>
          <a:lstStyle/>
          <a:p>
            <a:pPr algn="l"/>
            <a:r>
              <a:rPr lang="en-US" sz="5400" b="1" dirty="0" err="1">
                <a:solidFill>
                  <a:schemeClr val="accent2">
                    <a:lumMod val="75000"/>
                  </a:schemeClr>
                </a:solidFill>
                <a:latin typeface="Times New Roman" panose="02020603050405020304" pitchFamily="18" charset="0"/>
                <a:cs typeface="Times New Roman" panose="02020603050405020304" pitchFamily="18" charset="0"/>
              </a:rPr>
              <a:t>Postgre</a:t>
            </a:r>
            <a:r>
              <a:rPr lang="en-US" sz="5400" b="1" dirty="0">
                <a:solidFill>
                  <a:schemeClr val="accent2">
                    <a:lumMod val="75000"/>
                  </a:schemeClr>
                </a:solidFill>
                <a:latin typeface="Times New Roman" panose="02020603050405020304" pitchFamily="18" charset="0"/>
                <a:cs typeface="Times New Roman" panose="02020603050405020304" pitchFamily="18" charset="0"/>
              </a:rPr>
              <a:t> SQL</a:t>
            </a:r>
          </a:p>
        </p:txBody>
      </p:sp>
    </p:spTree>
    <p:extLst>
      <p:ext uri="{BB962C8B-B14F-4D97-AF65-F5344CB8AC3E}">
        <p14:creationId xmlns:p14="http://schemas.microsoft.com/office/powerpoint/2010/main" val="1079276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4F30FD3-5521-AD73-6DC7-2884828A96A2}"/>
              </a:ext>
            </a:extLst>
          </p:cNvPr>
          <p:cNvSpPr/>
          <p:nvPr/>
        </p:nvSpPr>
        <p:spPr>
          <a:xfrm>
            <a:off x="2198900" y="794658"/>
            <a:ext cx="9220199" cy="4430487"/>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ZoneTexte 2">
            <a:extLst>
              <a:ext uri="{FF2B5EF4-FFF2-40B4-BE49-F238E27FC236}">
                <a16:creationId xmlns:a16="http://schemas.microsoft.com/office/drawing/2014/main" id="{2F1675C5-7197-6FB5-23EF-48345B1C4187}"/>
              </a:ext>
            </a:extLst>
          </p:cNvPr>
          <p:cNvSpPr txBox="1"/>
          <p:nvPr/>
        </p:nvSpPr>
        <p:spPr>
          <a:xfrm>
            <a:off x="1556641" y="1689360"/>
            <a:ext cx="8795657" cy="4216539"/>
          </a:xfrm>
          <a:prstGeom prst="rect">
            <a:avLst/>
          </a:prstGeom>
          <a:solidFill>
            <a:srgbClr val="EFEDE3"/>
          </a:solidFill>
        </p:spPr>
        <p:txBody>
          <a:bodyPr wrap="square">
            <a:spAutoFit/>
          </a:bodyPr>
          <a:lstStyle/>
          <a:p>
            <a:r>
              <a:rPr lang="en-US" sz="2400" b="1" dirty="0">
                <a:solidFill>
                  <a:schemeClr val="accent2">
                    <a:lumMod val="75000"/>
                  </a:schemeClr>
                </a:solidFill>
                <a:latin typeface="Times New Roman" panose="02020603050405020304" pitchFamily="18" charset="0"/>
                <a:cs typeface="Times New Roman" panose="02020603050405020304" pitchFamily="18" charset="0"/>
              </a:rPr>
              <a:t>Key features of PostgreSQL</a:t>
            </a:r>
          </a:p>
          <a:p>
            <a:endParaRPr lang="en-US" sz="2400" b="1" dirty="0">
              <a:solidFill>
                <a:schemeClr val="accent2">
                  <a:lumMod val="75000"/>
                </a:schemeClr>
              </a:solidFill>
              <a:latin typeface="Times New Roman" panose="02020603050405020304" pitchFamily="18" charset="0"/>
              <a:cs typeface="Times New Roman" panose="02020603050405020304" pitchFamily="18" charset="0"/>
            </a:endParaRPr>
          </a:p>
          <a:p>
            <a:pPr algn="l"/>
            <a:r>
              <a:rPr lang="en-US" sz="2000" dirty="0">
                <a:latin typeface="Times New Roman" panose="02020603050405020304" pitchFamily="18" charset="0"/>
                <a:cs typeface="Times New Roman" panose="02020603050405020304" pitchFamily="18" charset="0"/>
              </a:rPr>
              <a:t>The following are the noticeable features of PostgreSQL:</a:t>
            </a:r>
          </a:p>
          <a:p>
            <a:pPr algn="l">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open-source RDBMS is free.</a:t>
            </a:r>
          </a:p>
          <a:p>
            <a:pPr algn="l">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Its creators used the C language to develop PostgreSQL.</a:t>
            </a:r>
          </a:p>
          <a:p>
            <a:pPr algn="l">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PostgreSQL supports all the key platforms like Windows, Linux, Mac, etc.</a:t>
            </a:r>
          </a:p>
          <a:p>
            <a:pPr algn="l">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This RDBMS uses SQL and offers features similar to traditional RDBMSs like Oracle and DB2. </a:t>
            </a:r>
          </a:p>
          <a:p>
            <a:pPr algn="l">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PostgreSQL offers noticeable extensibility. You can use it along with other popular RDBMSs like Oracle and MySQL. Furthermore, you can use it along with popular NoSQL databases like </a:t>
            </a:r>
            <a:r>
              <a:rPr lang="en-US" sz="2000" dirty="0">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MongoDB</a:t>
            </a:r>
            <a:r>
              <a:rPr lang="en-US" sz="2000" dirty="0">
                <a:latin typeface="Times New Roman" panose="02020603050405020304" pitchFamily="18" charset="0"/>
                <a:cs typeface="Times New Roman" panose="02020603050405020304" pitchFamily="18" charset="0"/>
              </a:rPr>
              <a:t>.  </a:t>
            </a:r>
          </a:p>
          <a:p>
            <a:pPr algn="l">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PostgreSQL supports all popular languages like Java, Python, C, C++, C#, </a:t>
            </a:r>
            <a:r>
              <a:rPr lang="en-US" sz="200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JavaScript</a:t>
            </a:r>
            <a:r>
              <a:rPr lang="en-US" sz="2000" dirty="0">
                <a:latin typeface="Times New Roman" panose="02020603050405020304" pitchFamily="18" charset="0"/>
                <a:cs typeface="Times New Roman" panose="02020603050405020304" pitchFamily="18" charset="0"/>
              </a:rPr>
              <a:t>, Ruby, Go, etc. </a:t>
            </a:r>
          </a:p>
        </p:txBody>
      </p:sp>
    </p:spTree>
    <p:extLst>
      <p:ext uri="{BB962C8B-B14F-4D97-AF65-F5344CB8AC3E}">
        <p14:creationId xmlns:p14="http://schemas.microsoft.com/office/powerpoint/2010/main" val="8001811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5">
            <a:extLst>
              <a:ext uri="{FF2B5EF4-FFF2-40B4-BE49-F238E27FC236}">
                <a16:creationId xmlns:a16="http://schemas.microsoft.com/office/drawing/2014/main" id="{3057C968-3984-B145-1A2C-6EEA039163C7}"/>
              </a:ext>
            </a:extLst>
          </p:cNvPr>
          <p:cNvSpPr txBox="1"/>
          <p:nvPr/>
        </p:nvSpPr>
        <p:spPr>
          <a:xfrm>
            <a:off x="261256" y="1785468"/>
            <a:ext cx="5475515" cy="4893647"/>
          </a:xfrm>
          <a:prstGeom prst="rect">
            <a:avLst/>
          </a:prstGeom>
          <a:noFill/>
        </p:spPr>
        <p:txBody>
          <a:bodyPr wrap="square">
            <a:spAutoFit/>
          </a:bodyPr>
          <a:lstStyle>
            <a:defPPr rtl="0">
              <a:defRPr lang="fr-fr"/>
            </a:defPPr>
            <a:lvl1pPr fontAlgn="base">
              <a:defRPr sz="2800">
                <a:latin typeface="Times New Roman" panose="02020603050405020304" pitchFamily="18" charset="0"/>
                <a:cs typeface="Times New Roman" panose="02020603050405020304" pitchFamily="18" charset="0"/>
              </a:defRPr>
            </a:lvl1pPr>
          </a:lstStyle>
          <a:p>
            <a:r>
              <a:rPr lang="en-US" sz="2400" dirty="0"/>
              <a:t>PostgreSQL offers the following advantages:</a:t>
            </a:r>
          </a:p>
          <a:p>
            <a:pPr marL="342900" indent="-342900">
              <a:buFont typeface="Arial" panose="020B0604020202020204" pitchFamily="34" charset="0"/>
              <a:buChar char="•"/>
            </a:pPr>
            <a:r>
              <a:rPr lang="en-US" sz="2400" dirty="0"/>
              <a:t>Powerful features</a:t>
            </a:r>
          </a:p>
          <a:p>
            <a:pPr marL="342900" indent="-342900">
              <a:buFont typeface="Arial" panose="020B0604020202020204" pitchFamily="34" charset="0"/>
              <a:buChar char="•"/>
            </a:pPr>
            <a:r>
              <a:rPr lang="en-US" sz="2400" dirty="0"/>
              <a:t>The ease of handling transactions</a:t>
            </a:r>
          </a:p>
          <a:p>
            <a:pPr marL="342900" indent="-342900">
              <a:buFont typeface="Arial" panose="020B0604020202020204" pitchFamily="34" charset="0"/>
              <a:buChar char="•"/>
            </a:pPr>
            <a:r>
              <a:rPr lang="en-US" sz="2400" dirty="0"/>
              <a:t>Code comments</a:t>
            </a:r>
          </a:p>
          <a:p>
            <a:pPr marL="342900" indent="-342900">
              <a:buFont typeface="Arial" panose="020B0604020202020204" pitchFamily="34" charset="0"/>
              <a:buChar char="•"/>
            </a:pPr>
            <a:r>
              <a:rPr lang="en-US" sz="2400" dirty="0"/>
              <a:t>Parameters</a:t>
            </a:r>
          </a:p>
          <a:p>
            <a:pPr marL="342900" indent="-342900">
              <a:buFont typeface="Arial" panose="020B0604020202020204" pitchFamily="34" charset="0"/>
              <a:buChar char="•"/>
            </a:pPr>
            <a:r>
              <a:rPr lang="en-US" sz="2400" dirty="0"/>
              <a:t>Extensibility</a:t>
            </a:r>
          </a:p>
          <a:p>
            <a:pPr marL="342900" indent="-342900">
              <a:buFont typeface="Arial" panose="020B0604020202020204" pitchFamily="34" charset="0"/>
              <a:buChar char="•"/>
            </a:pPr>
            <a:r>
              <a:rPr lang="en-US" sz="2400" dirty="0"/>
              <a:t>Security  </a:t>
            </a:r>
          </a:p>
          <a:p>
            <a:pPr marL="342900" indent="-342900">
              <a:buFont typeface="Arial" panose="020B0604020202020204" pitchFamily="34" charset="0"/>
              <a:buChar char="•"/>
            </a:pPr>
            <a:r>
              <a:rPr lang="en-US" sz="2400" dirty="0"/>
              <a:t>“Rich” SQL</a:t>
            </a:r>
          </a:p>
          <a:p>
            <a:pPr marL="342900" indent="-342900">
              <a:buFont typeface="Arial" panose="020B0604020202020204" pitchFamily="34" charset="0"/>
              <a:buChar char="•"/>
            </a:pPr>
            <a:r>
              <a:rPr lang="en-US" sz="2400" dirty="0"/>
              <a:t>Flexibility</a:t>
            </a:r>
          </a:p>
          <a:p>
            <a:pPr marL="342900" indent="-342900">
              <a:buFont typeface="Arial" panose="020B0604020202020204" pitchFamily="34" charset="0"/>
              <a:buChar char="•"/>
            </a:pPr>
            <a:r>
              <a:rPr lang="en-US" sz="2400" dirty="0"/>
              <a:t>Performance</a:t>
            </a:r>
          </a:p>
          <a:p>
            <a:pPr marL="342900" indent="-342900">
              <a:buFont typeface="Arial" panose="020B0604020202020204" pitchFamily="34" charset="0"/>
              <a:buChar char="•"/>
            </a:pPr>
            <a:r>
              <a:rPr lang="en-US" sz="2400" dirty="0"/>
              <a:t>Popularity</a:t>
            </a:r>
          </a:p>
          <a:p>
            <a:pPr marL="342900" indent="-342900">
              <a:buFont typeface="Arial" panose="020B0604020202020204" pitchFamily="34" charset="0"/>
              <a:buChar char="•"/>
            </a:pPr>
            <a:r>
              <a:rPr lang="en-US" sz="2400" dirty="0"/>
              <a:t>Support</a:t>
            </a:r>
          </a:p>
        </p:txBody>
      </p:sp>
      <p:sp>
        <p:nvSpPr>
          <p:cNvPr id="8" name="ZoneTexte 7">
            <a:extLst>
              <a:ext uri="{FF2B5EF4-FFF2-40B4-BE49-F238E27FC236}">
                <a16:creationId xmlns:a16="http://schemas.microsoft.com/office/drawing/2014/main" id="{02CD76E2-38CC-86E0-867A-87D739BC2F42}"/>
              </a:ext>
            </a:extLst>
          </p:cNvPr>
          <p:cNvSpPr txBox="1"/>
          <p:nvPr/>
        </p:nvSpPr>
        <p:spPr>
          <a:xfrm>
            <a:off x="5834744" y="2148904"/>
            <a:ext cx="6096000" cy="2308324"/>
          </a:xfrm>
          <a:prstGeom prst="rect">
            <a:avLst/>
          </a:prstGeom>
          <a:noFill/>
        </p:spPr>
        <p:txBody>
          <a:bodyPr wrap="square">
            <a:spAutoFit/>
          </a:bodyPr>
          <a:lstStyle>
            <a:defPPr rtl="0">
              <a:defRPr lang="fr-fr"/>
            </a:defPPr>
            <a:lvl1pPr fontAlgn="base">
              <a:defRPr sz="2400">
                <a:latin typeface="Times New Roman" panose="02020603050405020304" pitchFamily="18" charset="0"/>
                <a:cs typeface="Times New Roman" panose="02020603050405020304" pitchFamily="18" charset="0"/>
              </a:defRPr>
            </a:lvl1pPr>
          </a:lstStyle>
          <a:p>
            <a:r>
              <a:rPr lang="en-US" dirty="0"/>
              <a:t>PostgreSQL has a few disadvantages, which are as follows:</a:t>
            </a:r>
          </a:p>
          <a:p>
            <a:pPr marL="342900" indent="-342900">
              <a:buFont typeface="Arial" panose="020B0604020202020204" pitchFamily="34" charset="0"/>
              <a:buChar char="•"/>
            </a:pPr>
            <a:r>
              <a:rPr lang="en-US" dirty="0"/>
              <a:t>The lack of data compression</a:t>
            </a:r>
          </a:p>
          <a:p>
            <a:pPr marL="342900" indent="-342900">
              <a:buFont typeface="Arial" panose="020B0604020202020204" pitchFamily="34" charset="0"/>
              <a:buChar char="•"/>
            </a:pPr>
            <a:r>
              <a:rPr lang="en-US" dirty="0"/>
              <a:t>Analytics-related limitations</a:t>
            </a:r>
          </a:p>
          <a:p>
            <a:pPr marL="342900" indent="-342900">
              <a:buFont typeface="Arial" panose="020B0604020202020204" pitchFamily="34" charset="0"/>
              <a:buChar char="•"/>
            </a:pPr>
            <a:r>
              <a:rPr lang="en-US" dirty="0"/>
              <a:t>Performance-related limitations</a:t>
            </a:r>
          </a:p>
          <a:p>
            <a:pPr marL="342900" indent="-342900">
              <a:buFont typeface="Arial" panose="020B0604020202020204" pitchFamily="34" charset="0"/>
              <a:buChar char="•"/>
            </a:pPr>
            <a:r>
              <a:rPr lang="en-US" dirty="0"/>
              <a:t>Administration-related challenges</a:t>
            </a:r>
          </a:p>
        </p:txBody>
      </p:sp>
      <p:grpSp>
        <p:nvGrpSpPr>
          <p:cNvPr id="9" name="Groupe 8">
            <a:extLst>
              <a:ext uri="{FF2B5EF4-FFF2-40B4-BE49-F238E27FC236}">
                <a16:creationId xmlns:a16="http://schemas.microsoft.com/office/drawing/2014/main" id="{991061D8-6FDA-B3E0-30A2-E263773C604F}"/>
              </a:ext>
            </a:extLst>
          </p:cNvPr>
          <p:cNvGrpSpPr/>
          <p:nvPr/>
        </p:nvGrpSpPr>
        <p:grpSpPr>
          <a:xfrm>
            <a:off x="5830691" y="76654"/>
            <a:ext cx="5733987" cy="666126"/>
            <a:chOff x="179740" y="761179"/>
            <a:chExt cx="5733987" cy="666126"/>
          </a:xfrm>
        </p:grpSpPr>
        <p:sp>
          <p:nvSpPr>
            <p:cNvPr id="10" name="ZoneTexte 9">
              <a:extLst>
                <a:ext uri="{FF2B5EF4-FFF2-40B4-BE49-F238E27FC236}">
                  <a16:creationId xmlns:a16="http://schemas.microsoft.com/office/drawing/2014/main" id="{529F9779-6993-2B0F-F0B6-CDFD1F81F8AA}"/>
                </a:ext>
              </a:extLst>
            </p:cNvPr>
            <p:cNvSpPr txBox="1"/>
            <p:nvPr/>
          </p:nvSpPr>
          <p:spPr>
            <a:xfrm>
              <a:off x="179740" y="859281"/>
              <a:ext cx="5733987" cy="461665"/>
            </a:xfrm>
            <a:prstGeom prst="rect">
              <a:avLst/>
            </a:prstGeom>
            <a:noFill/>
          </p:spPr>
          <p:txBody>
            <a:bodyPr wrap="square" rtlCol="0">
              <a:spAutoFit/>
            </a:bodyPr>
            <a:lstStyle/>
            <a:p>
              <a:pPr algn="l"/>
              <a:r>
                <a:rPr lang="en-US" sz="2400" b="1" dirty="0">
                  <a:solidFill>
                    <a:schemeClr val="accent2">
                      <a:lumMod val="75000"/>
                    </a:schemeClr>
                  </a:solidFill>
                  <a:latin typeface="Montserrat" panose="00000500000000000000" pitchFamily="2" charset="0"/>
                </a:rPr>
                <a:t>Disadvantages of PostgreSQL</a:t>
              </a:r>
            </a:p>
          </p:txBody>
        </p:sp>
        <p:sp>
          <p:nvSpPr>
            <p:cNvPr id="11" name="Rectangle 10">
              <a:extLst>
                <a:ext uri="{FF2B5EF4-FFF2-40B4-BE49-F238E27FC236}">
                  <a16:creationId xmlns:a16="http://schemas.microsoft.com/office/drawing/2014/main" id="{35F1511D-AC3C-E471-2AEC-0192BEAB58A1}"/>
                </a:ext>
              </a:extLst>
            </p:cNvPr>
            <p:cNvSpPr/>
            <p:nvPr/>
          </p:nvSpPr>
          <p:spPr>
            <a:xfrm>
              <a:off x="179740" y="761179"/>
              <a:ext cx="4961101" cy="666126"/>
            </a:xfrm>
            <a:prstGeom prst="rect">
              <a:avLst/>
            </a:pr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sp>
        <p:nvSpPr>
          <p:cNvPr id="12" name="Flèche : angle droit 11">
            <a:extLst>
              <a:ext uri="{FF2B5EF4-FFF2-40B4-BE49-F238E27FC236}">
                <a16:creationId xmlns:a16="http://schemas.microsoft.com/office/drawing/2014/main" id="{B3B2C495-47FA-23EC-CFFE-C309C03DA9B7}"/>
              </a:ext>
            </a:extLst>
          </p:cNvPr>
          <p:cNvSpPr/>
          <p:nvPr/>
        </p:nvSpPr>
        <p:spPr>
          <a:xfrm rot="5400000">
            <a:off x="5944863" y="897268"/>
            <a:ext cx="1306285" cy="784592"/>
          </a:xfrm>
          <a:prstGeom prst="bentUpArrow">
            <a:avLst/>
          </a:prstGeom>
          <a:solidFill>
            <a:srgbClr val="EFEDE3"/>
          </a:solidFill>
          <a:ln w="28575">
            <a:solidFill>
              <a:schemeClr val="tx2">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ZoneTexte 13">
            <a:extLst>
              <a:ext uri="{FF2B5EF4-FFF2-40B4-BE49-F238E27FC236}">
                <a16:creationId xmlns:a16="http://schemas.microsoft.com/office/drawing/2014/main" id="{744871FB-0950-1DBB-29F9-858E6FDD8448}"/>
              </a:ext>
            </a:extLst>
          </p:cNvPr>
          <p:cNvSpPr txBox="1"/>
          <p:nvPr/>
        </p:nvSpPr>
        <p:spPr>
          <a:xfrm>
            <a:off x="419227" y="178885"/>
            <a:ext cx="4550229" cy="461665"/>
          </a:xfrm>
          <a:prstGeom prst="rect">
            <a:avLst/>
          </a:prstGeom>
          <a:noFill/>
        </p:spPr>
        <p:txBody>
          <a:bodyPr wrap="square">
            <a:spAutoFit/>
          </a:bodyPr>
          <a:lstStyle/>
          <a:p>
            <a:pPr algn="l"/>
            <a:r>
              <a:rPr lang="en-US" sz="2400" b="1" dirty="0">
                <a:solidFill>
                  <a:schemeClr val="accent2">
                    <a:lumMod val="75000"/>
                  </a:schemeClr>
                </a:solidFill>
                <a:latin typeface="Montserrat" panose="00000500000000000000" pitchFamily="2" charset="0"/>
              </a:rPr>
              <a:t>Advantages</a:t>
            </a:r>
            <a:r>
              <a:rPr lang="en-US" b="0" i="0" dirty="0">
                <a:solidFill>
                  <a:srgbClr val="333333"/>
                </a:solidFill>
                <a:effectLst/>
                <a:latin typeface="Montserrat" panose="00000500000000000000" pitchFamily="2" charset="0"/>
              </a:rPr>
              <a:t> </a:t>
            </a:r>
            <a:r>
              <a:rPr lang="en-US" sz="2400" b="1" dirty="0">
                <a:solidFill>
                  <a:schemeClr val="accent2">
                    <a:lumMod val="75000"/>
                  </a:schemeClr>
                </a:solidFill>
                <a:latin typeface="Montserrat" panose="00000500000000000000" pitchFamily="2" charset="0"/>
              </a:rPr>
              <a:t>of PostgreSQL</a:t>
            </a:r>
          </a:p>
        </p:txBody>
      </p:sp>
      <p:sp>
        <p:nvSpPr>
          <p:cNvPr id="15" name="Rectangle 14">
            <a:extLst>
              <a:ext uri="{FF2B5EF4-FFF2-40B4-BE49-F238E27FC236}">
                <a16:creationId xmlns:a16="http://schemas.microsoft.com/office/drawing/2014/main" id="{1B9DDE5E-A782-8CB3-5ABC-B5F5F2A3669C}"/>
              </a:ext>
            </a:extLst>
          </p:cNvPr>
          <p:cNvSpPr/>
          <p:nvPr/>
        </p:nvSpPr>
        <p:spPr>
          <a:xfrm>
            <a:off x="419227" y="107575"/>
            <a:ext cx="4550228" cy="666126"/>
          </a:xfrm>
          <a:prstGeom prst="rect">
            <a:avLst/>
          </a:pr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6" name="Flèche : angle droit 15">
            <a:extLst>
              <a:ext uri="{FF2B5EF4-FFF2-40B4-BE49-F238E27FC236}">
                <a16:creationId xmlns:a16="http://schemas.microsoft.com/office/drawing/2014/main" id="{26DAAA34-443F-2DD6-F919-ED01875A517A}"/>
              </a:ext>
            </a:extLst>
          </p:cNvPr>
          <p:cNvSpPr/>
          <p:nvPr/>
        </p:nvSpPr>
        <p:spPr>
          <a:xfrm rot="5400000">
            <a:off x="600267" y="873181"/>
            <a:ext cx="1306285" cy="784592"/>
          </a:xfrm>
          <a:prstGeom prst="bentUpArrow">
            <a:avLst/>
          </a:prstGeom>
          <a:ln w="28575">
            <a:solidFill>
              <a:schemeClr val="tx2">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0796992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descr="Une image contenant texte&#10;&#10;Description générée automatiquement">
            <a:extLst>
              <a:ext uri="{FF2B5EF4-FFF2-40B4-BE49-F238E27FC236}">
                <a16:creationId xmlns:a16="http://schemas.microsoft.com/office/drawing/2014/main" id="{9A369D27-256C-BCD5-D4CA-D7D6DA098C2C}"/>
              </a:ext>
            </a:extLst>
          </p:cNvPr>
          <p:cNvPicPr>
            <a:picLocks noChangeAspect="1"/>
          </p:cNvPicPr>
          <p:nvPr/>
        </p:nvPicPr>
        <p:blipFill rotWithShape="1">
          <a:blip r:embed="rId2">
            <a:duotone>
              <a:schemeClr val="bg2">
                <a:shade val="45000"/>
                <a:satMod val="135000"/>
              </a:schemeClr>
              <a:prstClr val="white"/>
            </a:duotone>
          </a:blip>
          <a:srcRect b="11633"/>
          <a:stretch/>
        </p:blipFill>
        <p:spPr>
          <a:xfrm>
            <a:off x="185057" y="408303"/>
            <a:ext cx="7164209" cy="3692979"/>
          </a:xfrm>
          <a:prstGeom prst="rect">
            <a:avLst/>
          </a:prstGeom>
        </p:spPr>
      </p:pic>
      <p:sp>
        <p:nvSpPr>
          <p:cNvPr id="7" name="ZoneTexte 6">
            <a:extLst>
              <a:ext uri="{FF2B5EF4-FFF2-40B4-BE49-F238E27FC236}">
                <a16:creationId xmlns:a16="http://schemas.microsoft.com/office/drawing/2014/main" id="{5C747223-825A-0238-DABC-F66CCDC5ADB0}"/>
              </a:ext>
            </a:extLst>
          </p:cNvPr>
          <p:cNvSpPr txBox="1"/>
          <p:nvPr/>
        </p:nvSpPr>
        <p:spPr>
          <a:xfrm>
            <a:off x="1531956" y="4836864"/>
            <a:ext cx="6096000" cy="1200329"/>
          </a:xfrm>
          <a:prstGeom prst="rect">
            <a:avLst/>
          </a:prstGeom>
          <a:noFill/>
        </p:spPr>
        <p:txBody>
          <a:bodyPr wrap="square">
            <a:spAutoFit/>
          </a:bodyPr>
          <a:lstStyle/>
          <a:p>
            <a:r>
              <a:rPr lang="en-US" b="0" i="0" dirty="0">
                <a:effectLst/>
                <a:latin typeface="Noto Sans" panose="020B0502040504020204" pitchFamily="34" charset="0"/>
              </a:rPr>
              <a:t>Many organizations and developers use PostgreSQL to develop applications, websites, and tools. In addition to using PostgreSQL as a general-purpose transaction database, you can use it for geospatial use cases too. </a:t>
            </a:r>
            <a:endParaRPr lang="fr-FR" dirty="0"/>
          </a:p>
        </p:txBody>
      </p:sp>
      <p:sp>
        <p:nvSpPr>
          <p:cNvPr id="9" name="ZoneTexte 8">
            <a:extLst>
              <a:ext uri="{FF2B5EF4-FFF2-40B4-BE49-F238E27FC236}">
                <a16:creationId xmlns:a16="http://schemas.microsoft.com/office/drawing/2014/main" id="{C887F06E-DAC0-A196-DD14-A0F2BD31F652}"/>
              </a:ext>
            </a:extLst>
          </p:cNvPr>
          <p:cNvSpPr txBox="1"/>
          <p:nvPr/>
        </p:nvSpPr>
        <p:spPr>
          <a:xfrm>
            <a:off x="7686722" y="2254792"/>
            <a:ext cx="3570514" cy="923330"/>
          </a:xfrm>
          <a:prstGeom prst="rect">
            <a:avLst/>
          </a:prstGeom>
          <a:noFill/>
        </p:spPr>
        <p:txBody>
          <a:bodyPr wrap="square">
            <a:spAutoFit/>
          </a:bodyPr>
          <a:lstStyle/>
          <a:p>
            <a:r>
              <a:rPr lang="en-US" b="0" i="0" dirty="0">
                <a:effectLst/>
                <a:latin typeface="Noto Sans" panose="020B0502040504020204" pitchFamily="34" charset="0"/>
              </a:rPr>
              <a:t>The following are examples of well-known companies/apps that use PostgreSQL:</a:t>
            </a:r>
            <a:endParaRPr lang="fr-FR" dirty="0"/>
          </a:p>
        </p:txBody>
      </p:sp>
      <p:sp>
        <p:nvSpPr>
          <p:cNvPr id="10" name="Flèche : angle droit 9">
            <a:extLst>
              <a:ext uri="{FF2B5EF4-FFF2-40B4-BE49-F238E27FC236}">
                <a16:creationId xmlns:a16="http://schemas.microsoft.com/office/drawing/2014/main" id="{64DDA272-B352-ABCB-3600-769D6CCA5494}"/>
              </a:ext>
            </a:extLst>
          </p:cNvPr>
          <p:cNvSpPr/>
          <p:nvPr/>
        </p:nvSpPr>
        <p:spPr>
          <a:xfrm rot="10800000" flipH="1">
            <a:off x="6934194" y="1420971"/>
            <a:ext cx="2296886" cy="833821"/>
          </a:xfrm>
          <a:prstGeom prst="bentUpArrow">
            <a:avLst/>
          </a:prstGeom>
          <a:noFill/>
          <a:ln w="57150">
            <a:solidFill>
              <a:schemeClr val="accent2">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Flèche : angle droit 10">
            <a:extLst>
              <a:ext uri="{FF2B5EF4-FFF2-40B4-BE49-F238E27FC236}">
                <a16:creationId xmlns:a16="http://schemas.microsoft.com/office/drawing/2014/main" id="{6EF5A258-4D50-B7A1-94CD-32018E7AF97A}"/>
              </a:ext>
            </a:extLst>
          </p:cNvPr>
          <p:cNvSpPr/>
          <p:nvPr/>
        </p:nvSpPr>
        <p:spPr>
          <a:xfrm rot="5400000">
            <a:off x="348342" y="3876202"/>
            <a:ext cx="1415143" cy="952085"/>
          </a:xfrm>
          <a:prstGeom prst="bentUpArrow">
            <a:avLst/>
          </a:prstGeom>
          <a:noFill/>
          <a:ln w="57150">
            <a:solidFill>
              <a:schemeClr val="accent2">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Tree>
    <p:extLst>
      <p:ext uri="{BB962C8B-B14F-4D97-AF65-F5344CB8AC3E}">
        <p14:creationId xmlns:p14="http://schemas.microsoft.com/office/powerpoint/2010/main" val="3377156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ZoneTexte 9">
            <a:extLst>
              <a:ext uri="{FF2B5EF4-FFF2-40B4-BE49-F238E27FC236}">
                <a16:creationId xmlns:a16="http://schemas.microsoft.com/office/drawing/2014/main" id="{E0D38D3B-FFB0-658D-551A-04BD38FDAF0C}"/>
              </a:ext>
            </a:extLst>
          </p:cNvPr>
          <p:cNvSpPr txBox="1"/>
          <p:nvPr/>
        </p:nvSpPr>
        <p:spPr>
          <a:xfrm>
            <a:off x="2743199" y="1905393"/>
            <a:ext cx="8109857" cy="4411785"/>
          </a:xfrm>
          <a:prstGeom prst="rect">
            <a:avLst/>
          </a:prstGeom>
          <a:noFill/>
        </p:spPr>
        <p:txBody>
          <a:bodyPr wrap="square">
            <a:spAutoFit/>
          </a:bodyPr>
          <a:lstStyle/>
          <a:p>
            <a:pPr marL="342900" indent="-342900">
              <a:lnSpc>
                <a:spcPct val="200000"/>
              </a:lnSpc>
              <a:buClr>
                <a:srgbClr val="FFC000"/>
              </a:buClr>
              <a:buSzPct val="150000"/>
              <a:buFont typeface="Wingdings" panose="05000000000000000000" pitchFamily="2" charset="2"/>
              <a:buChar char="§"/>
            </a:pPr>
            <a:r>
              <a:rPr lang="en-GB" altLang="fr-FR" sz="2400" dirty="0">
                <a:latin typeface="Times New Roman" panose="02020603050405020304" pitchFamily="18" charset="0"/>
                <a:cs typeface="Times New Roman" panose="02020603050405020304" pitchFamily="18" charset="0"/>
              </a:rPr>
              <a:t>What Is a Database</a:t>
            </a:r>
          </a:p>
          <a:p>
            <a:pPr marL="342900" indent="-342900">
              <a:lnSpc>
                <a:spcPct val="200000"/>
              </a:lnSpc>
              <a:buClr>
                <a:srgbClr val="FFC000"/>
              </a:buClr>
              <a:buSzPct val="150000"/>
              <a:buFont typeface="Wingdings" panose="05000000000000000000" pitchFamily="2" charset="2"/>
              <a:buChar char="§"/>
            </a:pPr>
            <a:r>
              <a:rPr lang="en-GB" altLang="fr-FR" sz="2400" dirty="0">
                <a:latin typeface="Times New Roman" panose="02020603050405020304" pitchFamily="18" charset="0"/>
                <a:cs typeface="Times New Roman" panose="02020603050405020304" pitchFamily="18" charset="0"/>
              </a:rPr>
              <a:t>What Is a DBMS</a:t>
            </a:r>
          </a:p>
          <a:p>
            <a:pPr marL="342900" indent="-342900">
              <a:lnSpc>
                <a:spcPct val="200000"/>
              </a:lnSpc>
              <a:buClr>
                <a:srgbClr val="FFC000"/>
              </a:buClr>
              <a:buSzPct val="150000"/>
              <a:buFont typeface="Wingdings" panose="05000000000000000000" pitchFamily="2" charset="2"/>
              <a:buChar char="§"/>
            </a:pPr>
            <a:r>
              <a:rPr lang="en-GB" altLang="fr-FR" sz="2400" dirty="0">
                <a:latin typeface="Times New Roman" panose="02020603050405020304" pitchFamily="18" charset="0"/>
                <a:cs typeface="Times New Roman" panose="02020603050405020304" pitchFamily="18" charset="0"/>
              </a:rPr>
              <a:t>What Is a RDBMS</a:t>
            </a:r>
          </a:p>
          <a:p>
            <a:pPr marL="342900" indent="-342900">
              <a:lnSpc>
                <a:spcPct val="200000"/>
              </a:lnSpc>
              <a:buClr>
                <a:srgbClr val="FFC000"/>
              </a:buClr>
              <a:buSzPct val="150000"/>
              <a:buFont typeface="Wingdings" panose="05000000000000000000" pitchFamily="2" charset="2"/>
              <a:buChar char="§"/>
            </a:pPr>
            <a:r>
              <a:rPr lang="fr-FR" sz="2400" dirty="0" err="1">
                <a:latin typeface="Times New Roman" panose="02020603050405020304" pitchFamily="18" charset="0"/>
                <a:cs typeface="Times New Roman" panose="02020603050405020304" pitchFamily="18" charset="0"/>
              </a:rPr>
              <a:t>relational</a:t>
            </a:r>
            <a:r>
              <a:rPr lang="fr-FR" sz="2400" dirty="0">
                <a:latin typeface="Times New Roman" panose="02020603050405020304" pitchFamily="18" charset="0"/>
                <a:cs typeface="Times New Roman" panose="02020603050405020304" pitchFamily="18" charset="0"/>
              </a:rPr>
              <a:t> RDBMS :</a:t>
            </a:r>
            <a:r>
              <a:rPr lang="en-US" sz="2400" dirty="0">
                <a:latin typeface="Times New Roman" panose="02020603050405020304" pitchFamily="18" charset="0"/>
                <a:cs typeface="Times New Roman" panose="02020603050405020304" pitchFamily="18" charset="0"/>
              </a:rPr>
              <a:t> MySQL , PostgreSQL , SQL Server</a:t>
            </a:r>
          </a:p>
          <a:p>
            <a:pPr marL="342900" indent="-342900">
              <a:lnSpc>
                <a:spcPct val="200000"/>
              </a:lnSpc>
              <a:buClr>
                <a:srgbClr val="FFC000"/>
              </a:buClr>
              <a:buSzPct val="150000"/>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 comparison between MySQL vs PostgreSQL vs SQL Server</a:t>
            </a:r>
          </a:p>
        </p:txBody>
      </p:sp>
      <p:sp>
        <p:nvSpPr>
          <p:cNvPr id="13" name="ZoneTexte 12">
            <a:extLst>
              <a:ext uri="{FF2B5EF4-FFF2-40B4-BE49-F238E27FC236}">
                <a16:creationId xmlns:a16="http://schemas.microsoft.com/office/drawing/2014/main" id="{1F25A396-0F04-13B8-AD7A-1411CEA69E2C}"/>
              </a:ext>
            </a:extLst>
          </p:cNvPr>
          <p:cNvSpPr txBox="1"/>
          <p:nvPr/>
        </p:nvSpPr>
        <p:spPr>
          <a:xfrm>
            <a:off x="1534886" y="1320618"/>
            <a:ext cx="2895600" cy="646331"/>
          </a:xfrm>
          <a:prstGeom prst="rect">
            <a:avLst/>
          </a:prstGeom>
          <a:noFill/>
        </p:spPr>
        <p:txBody>
          <a:bodyPr wrap="square">
            <a:spAutoFit/>
          </a:bodyPr>
          <a:lstStyle/>
          <a:p>
            <a:r>
              <a:rPr lang="fr-FR" sz="3600" b="1" i="0" dirty="0">
                <a:solidFill>
                  <a:schemeClr val="tx2">
                    <a:lumMod val="75000"/>
                    <a:lumOff val="25000"/>
                  </a:schemeClr>
                </a:solidFill>
                <a:effectLst/>
                <a:latin typeface="Times New Roman" panose="02020603050405020304" pitchFamily="18" charset="0"/>
                <a:cs typeface="Times New Roman" panose="02020603050405020304" pitchFamily="18" charset="0"/>
              </a:rPr>
              <a:t>SUMMARY :</a:t>
            </a:r>
            <a:endParaRPr lang="fr-FR" sz="3600" b="1" dirty="0">
              <a:solidFill>
                <a:schemeClr val="tx2">
                  <a:lumMod val="75000"/>
                  <a:lumOff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528952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DB84222-BC57-1859-CB77-E3F4958A1008}"/>
              </a:ext>
            </a:extLst>
          </p:cNvPr>
          <p:cNvSpPr/>
          <p:nvPr/>
        </p:nvSpPr>
        <p:spPr>
          <a:xfrm>
            <a:off x="1464254" y="1915885"/>
            <a:ext cx="8304057" cy="4659561"/>
          </a:xfrm>
          <a:prstGeom prst="rect">
            <a:avLst/>
          </a:prstGeom>
          <a:noFill/>
          <a:ln w="762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Rectangle 4">
            <a:extLst>
              <a:ext uri="{FF2B5EF4-FFF2-40B4-BE49-F238E27FC236}">
                <a16:creationId xmlns:a16="http://schemas.microsoft.com/office/drawing/2014/main" id="{97E335AC-B8CB-DBCE-832D-0EFDF7CEBC07}"/>
              </a:ext>
            </a:extLst>
          </p:cNvPr>
          <p:cNvSpPr/>
          <p:nvPr/>
        </p:nvSpPr>
        <p:spPr>
          <a:xfrm>
            <a:off x="4663489" y="282553"/>
            <a:ext cx="3804430" cy="4818290"/>
          </a:xfrm>
          <a:prstGeom prst="rect">
            <a:avLst/>
          </a:prstGeom>
          <a:noFill/>
          <a:ln w="762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ZoneTexte 6">
            <a:extLst>
              <a:ext uri="{FF2B5EF4-FFF2-40B4-BE49-F238E27FC236}">
                <a16:creationId xmlns:a16="http://schemas.microsoft.com/office/drawing/2014/main" id="{99289BA9-942E-CDB7-4F42-DC8826AB9088}"/>
              </a:ext>
            </a:extLst>
          </p:cNvPr>
          <p:cNvSpPr txBox="1"/>
          <p:nvPr/>
        </p:nvSpPr>
        <p:spPr>
          <a:xfrm>
            <a:off x="4766694" y="424542"/>
            <a:ext cx="3804430" cy="923330"/>
          </a:xfrm>
          <a:prstGeom prst="rect">
            <a:avLst/>
          </a:prstGeom>
          <a:noFill/>
        </p:spPr>
        <p:txBody>
          <a:bodyPr wrap="square">
            <a:spAutoFit/>
          </a:bodyPr>
          <a:lstStyle/>
          <a:p>
            <a:pPr algn="l"/>
            <a:r>
              <a:rPr lang="en-US" sz="5400" b="1" dirty="0">
                <a:solidFill>
                  <a:schemeClr val="tx2">
                    <a:lumMod val="90000"/>
                    <a:lumOff val="10000"/>
                  </a:schemeClr>
                </a:solidFill>
                <a:latin typeface="Times New Roman" panose="02020603050405020304" pitchFamily="18" charset="0"/>
                <a:cs typeface="Times New Roman" panose="02020603050405020304" pitchFamily="18" charset="0"/>
              </a:rPr>
              <a:t>SQL Server</a:t>
            </a:r>
          </a:p>
        </p:txBody>
      </p:sp>
      <p:pic>
        <p:nvPicPr>
          <p:cNvPr id="9" name="Image 8">
            <a:extLst>
              <a:ext uri="{FF2B5EF4-FFF2-40B4-BE49-F238E27FC236}">
                <a16:creationId xmlns:a16="http://schemas.microsoft.com/office/drawing/2014/main" id="{A804A6D2-9F39-3908-D0DD-5199A1A5EC86}"/>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8800"/>
                    </a14:imgEffect>
                  </a14:imgLayer>
                </a14:imgProps>
              </a:ext>
            </a:extLst>
          </a:blip>
          <a:stretch>
            <a:fillRect/>
          </a:stretch>
        </p:blipFill>
        <p:spPr>
          <a:xfrm>
            <a:off x="2706717" y="1347872"/>
            <a:ext cx="7717973" cy="4812886"/>
          </a:xfrm>
          <a:prstGeom prst="rect">
            <a:avLst/>
          </a:prstGeom>
        </p:spPr>
      </p:pic>
    </p:spTree>
    <p:extLst>
      <p:ext uri="{BB962C8B-B14F-4D97-AF65-F5344CB8AC3E}">
        <p14:creationId xmlns:p14="http://schemas.microsoft.com/office/powerpoint/2010/main" val="3063492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9F1E0970-414A-4A1E-A7B6-E9DF4F529EAA}"/>
              </a:ext>
            </a:extLst>
          </p:cNvPr>
          <p:cNvSpPr txBox="1"/>
          <p:nvPr/>
        </p:nvSpPr>
        <p:spPr>
          <a:xfrm>
            <a:off x="881742" y="889843"/>
            <a:ext cx="4669972" cy="5078313"/>
          </a:xfrm>
          <a:prstGeom prst="rect">
            <a:avLst/>
          </a:prstGeom>
          <a:noFill/>
        </p:spPr>
        <p:txBody>
          <a:bodyPr wrap="square">
            <a:spAutoFit/>
          </a:bodyPr>
          <a:lstStyle/>
          <a:p>
            <a:pPr algn="l"/>
            <a:r>
              <a:rPr lang="en-US" sz="2400" b="1" dirty="0">
                <a:solidFill>
                  <a:schemeClr val="accent2">
                    <a:lumMod val="75000"/>
                  </a:schemeClr>
                </a:solidFill>
                <a:latin typeface="Times New Roman" panose="02020603050405020304" pitchFamily="18" charset="0"/>
                <a:cs typeface="Times New Roman" panose="02020603050405020304" pitchFamily="18" charset="0"/>
              </a:rPr>
              <a:t>SQL Server </a:t>
            </a:r>
            <a:r>
              <a:rPr lang="en-US" sz="2000" dirty="0">
                <a:latin typeface="Times New Roman" panose="02020603050405020304" pitchFamily="18" charset="0"/>
                <a:cs typeface="Times New Roman" panose="02020603050405020304" pitchFamily="18" charset="0"/>
              </a:rPr>
              <a:t>is a relational database management system, or RDBMS, developed and marketed by Microsoft.</a:t>
            </a:r>
          </a:p>
          <a:p>
            <a:pPr algn="l"/>
            <a:r>
              <a:rPr lang="en-US" sz="2000" dirty="0">
                <a:latin typeface="Times New Roman" panose="02020603050405020304" pitchFamily="18" charset="0"/>
                <a:cs typeface="Times New Roman" panose="02020603050405020304" pitchFamily="18" charset="0"/>
              </a:rPr>
              <a:t>Similar to other RDBMS software, SQL Server is built on top of </a:t>
            </a:r>
            <a:r>
              <a:rPr lang="en-US" sz="2000" dirty="0">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SQL</a:t>
            </a:r>
            <a:r>
              <a:rPr lang="en-US" sz="2000" dirty="0">
                <a:latin typeface="Times New Roman" panose="02020603050405020304" pitchFamily="18" charset="0"/>
                <a:cs typeface="Times New Roman" panose="02020603050405020304" pitchFamily="18" charset="0"/>
              </a:rPr>
              <a:t>, a standard programming language for interacting with relational databases. SQL Server is tied to Transact-SQL, or T-SQL, the Microsoft’s implementation of SQL that adds a set of proprietary programming constructs.</a:t>
            </a:r>
          </a:p>
          <a:p>
            <a:pPr algn="l"/>
            <a:r>
              <a:rPr lang="en-US" sz="2000" dirty="0">
                <a:latin typeface="Times New Roman" panose="02020603050405020304" pitchFamily="18" charset="0"/>
                <a:cs typeface="Times New Roman" panose="02020603050405020304" pitchFamily="18" charset="0"/>
              </a:rPr>
              <a:t>SQL Server works exclusively on the Windows environment for more than 20 years. In 2016, Microsoft made it available on Linux. SQL Server 2017 became generally available in October 2016 that ran on both Windows and Linux.</a:t>
            </a:r>
          </a:p>
        </p:txBody>
      </p:sp>
      <p:sp>
        <p:nvSpPr>
          <p:cNvPr id="4" name="ZoneTexte 3">
            <a:extLst>
              <a:ext uri="{FF2B5EF4-FFF2-40B4-BE49-F238E27FC236}">
                <a16:creationId xmlns:a16="http://schemas.microsoft.com/office/drawing/2014/main" id="{FDD67C50-9301-AA66-9D0B-438CB51C5C07}"/>
              </a:ext>
            </a:extLst>
          </p:cNvPr>
          <p:cNvSpPr txBox="1"/>
          <p:nvPr/>
        </p:nvSpPr>
        <p:spPr>
          <a:xfrm>
            <a:off x="6096000" y="74149"/>
            <a:ext cx="5856514" cy="6740307"/>
          </a:xfrm>
          <a:prstGeom prst="rect">
            <a:avLst/>
          </a:prstGeom>
          <a:noFill/>
        </p:spPr>
        <p:txBody>
          <a:bodyPr wrap="square">
            <a:spAutoFit/>
          </a:bodyPr>
          <a:lstStyle>
            <a:defPPr rtl="0">
              <a:defRPr lang="fr-fr"/>
            </a:defPPr>
            <a:lvl1pPr>
              <a:defRPr sz="2000">
                <a:latin typeface="Times New Roman" panose="02020603050405020304" pitchFamily="18" charset="0"/>
                <a:cs typeface="Times New Roman" panose="02020603050405020304" pitchFamily="18" charset="0"/>
              </a:defRPr>
            </a:lvl1pPr>
          </a:lstStyle>
          <a:p>
            <a:r>
              <a:rPr lang="en-US" sz="2400" b="1" dirty="0">
                <a:solidFill>
                  <a:schemeClr val="accent2">
                    <a:lumMod val="75000"/>
                  </a:schemeClr>
                </a:solidFill>
              </a:rPr>
              <a:t>Key features of SQL Server</a:t>
            </a:r>
          </a:p>
          <a:p>
            <a:r>
              <a:rPr lang="en-US" sz="2400" b="1" dirty="0">
                <a:solidFill>
                  <a:schemeClr val="accent2">
                    <a:lumMod val="75000"/>
                  </a:schemeClr>
                </a:solidFill>
              </a:rPr>
              <a:t>The following are the noticeable features of SQL Server</a:t>
            </a:r>
          </a:p>
          <a:p>
            <a:endParaRPr lang="en-US" dirty="0"/>
          </a:p>
          <a:p>
            <a:r>
              <a:rPr lang="en-US" dirty="0"/>
              <a:t>1. Intelligence on all your data with Big Data clusters: being able to query your entire data estate from SQL Serve to Oracle without replication.</a:t>
            </a:r>
            <a:br>
              <a:rPr lang="en-US" dirty="0"/>
            </a:br>
            <a:r>
              <a:rPr lang="en-US" dirty="0"/>
              <a:t>2. Choice of Language and Platform: From Windows or Linux, to Kubernetes deployments.</a:t>
            </a:r>
            <a:br>
              <a:rPr lang="en-US" dirty="0"/>
            </a:br>
            <a:r>
              <a:rPr lang="en-US" dirty="0"/>
              <a:t>3. Intelligent database capabilities: in-memory, persistent memory support, in-memory optimized </a:t>
            </a:r>
            <a:r>
              <a:rPr lang="en-US" dirty="0" err="1"/>
              <a:t>tempbd</a:t>
            </a:r>
            <a:br>
              <a:rPr lang="en-US" dirty="0"/>
            </a:br>
            <a:r>
              <a:rPr lang="en-US" dirty="0"/>
              <a:t>4. Data encryption and compliance: Its data protection, monitoring and classification system has made it one of the top most secure platforms according to the National Institute of Standards and Technology database for 9 years.</a:t>
            </a:r>
            <a:br>
              <a:rPr lang="en-US" dirty="0"/>
            </a:br>
            <a:r>
              <a:rPr lang="en-US" dirty="0"/>
              <a:t>5. Mobile BI and scalability: Allowing you to easily integrate your database management systems with any device and Azure services for better performance and analytical capabilities on data.</a:t>
            </a:r>
            <a:endParaRPr lang="fr-FR" dirty="0"/>
          </a:p>
        </p:txBody>
      </p:sp>
      <p:sp>
        <p:nvSpPr>
          <p:cNvPr id="5" name="Rectangle 4">
            <a:extLst>
              <a:ext uri="{FF2B5EF4-FFF2-40B4-BE49-F238E27FC236}">
                <a16:creationId xmlns:a16="http://schemas.microsoft.com/office/drawing/2014/main" id="{F30357A5-584D-9B96-083B-883684CCCB2D}"/>
              </a:ext>
            </a:extLst>
          </p:cNvPr>
          <p:cNvSpPr/>
          <p:nvPr/>
        </p:nvSpPr>
        <p:spPr>
          <a:xfrm>
            <a:off x="5733480" y="889843"/>
            <a:ext cx="180753" cy="5351469"/>
          </a:xfrm>
          <a:prstGeom prst="rect">
            <a:avLst/>
          </a:prstGeom>
          <a:noFill/>
          <a:ln w="76200" cmpd="dbl">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7427397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5">
            <a:extLst>
              <a:ext uri="{FF2B5EF4-FFF2-40B4-BE49-F238E27FC236}">
                <a16:creationId xmlns:a16="http://schemas.microsoft.com/office/drawing/2014/main" id="{AE0E4E0D-8A2E-13CE-7217-BEF12A43884A}"/>
              </a:ext>
            </a:extLst>
          </p:cNvPr>
          <p:cNvSpPr txBox="1"/>
          <p:nvPr/>
        </p:nvSpPr>
        <p:spPr>
          <a:xfrm>
            <a:off x="5954485" y="2828835"/>
            <a:ext cx="6096000" cy="1384995"/>
          </a:xfrm>
          <a:prstGeom prst="rect">
            <a:avLst/>
          </a:prstGeom>
          <a:noFill/>
        </p:spPr>
        <p:txBody>
          <a:bodyPr wrap="square">
            <a:spAutoFit/>
          </a:bodyPr>
          <a:lstStyle>
            <a:defPPr rtl="0">
              <a:defRPr lang="fr-fr"/>
            </a:defPPr>
            <a:lvl1pPr fontAlgn="base">
              <a:defRPr sz="2800">
                <a:latin typeface="Times New Roman" panose="02020603050405020304" pitchFamily="18" charset="0"/>
                <a:cs typeface="Times New Roman" panose="02020603050405020304" pitchFamily="18" charset="0"/>
              </a:defRPr>
            </a:lvl1pPr>
          </a:lstStyle>
          <a:p>
            <a:r>
              <a:rPr lang="en-US" dirty="0"/>
              <a:t>1. Cost</a:t>
            </a:r>
          </a:p>
          <a:p>
            <a:r>
              <a:rPr lang="en-US" dirty="0"/>
              <a:t>2. Restricted compatibility</a:t>
            </a:r>
          </a:p>
          <a:p>
            <a:r>
              <a:rPr lang="en-US" dirty="0"/>
              <a:t>3. Hardware restrictions</a:t>
            </a:r>
          </a:p>
        </p:txBody>
      </p:sp>
      <p:sp>
        <p:nvSpPr>
          <p:cNvPr id="8" name="ZoneTexte 7">
            <a:extLst>
              <a:ext uri="{FF2B5EF4-FFF2-40B4-BE49-F238E27FC236}">
                <a16:creationId xmlns:a16="http://schemas.microsoft.com/office/drawing/2014/main" id="{46F9498B-7989-288D-6151-2AF4CA6A991D}"/>
              </a:ext>
            </a:extLst>
          </p:cNvPr>
          <p:cNvSpPr txBox="1"/>
          <p:nvPr/>
        </p:nvSpPr>
        <p:spPr>
          <a:xfrm>
            <a:off x="391886" y="2828835"/>
            <a:ext cx="5018313" cy="1815882"/>
          </a:xfrm>
          <a:prstGeom prst="rect">
            <a:avLst/>
          </a:prstGeom>
          <a:noFill/>
        </p:spPr>
        <p:txBody>
          <a:bodyPr wrap="square">
            <a:spAutoFit/>
          </a:bodyPr>
          <a:lstStyle/>
          <a:p>
            <a:pPr fontAlgn="base"/>
            <a:r>
              <a:rPr lang="en-US" sz="2800" dirty="0">
                <a:latin typeface="Times New Roman" panose="02020603050405020304" pitchFamily="18" charset="0"/>
                <a:cs typeface="Times New Roman" panose="02020603050405020304" pitchFamily="18" charset="0"/>
              </a:rPr>
              <a:t>1. Increases data security</a:t>
            </a:r>
          </a:p>
          <a:p>
            <a:pPr fontAlgn="base"/>
            <a:r>
              <a:rPr lang="en-US" sz="2800" dirty="0">
                <a:latin typeface="Times New Roman" panose="02020603050405020304" pitchFamily="18" charset="0"/>
                <a:cs typeface="Times New Roman" panose="02020603050405020304" pitchFamily="18" charset="0"/>
              </a:rPr>
              <a:t>2. Ease of configuration</a:t>
            </a:r>
          </a:p>
          <a:p>
            <a:pPr fontAlgn="base"/>
            <a:r>
              <a:rPr lang="en-US" sz="2800" dirty="0">
                <a:latin typeface="Times New Roman" panose="02020603050405020304" pitchFamily="18" charset="0"/>
                <a:cs typeface="Times New Roman" panose="02020603050405020304" pitchFamily="18" charset="0"/>
              </a:rPr>
              <a:t>3. Optimized data storage</a:t>
            </a:r>
          </a:p>
          <a:p>
            <a:pPr fontAlgn="base"/>
            <a:r>
              <a:rPr lang="en-US" sz="2800" dirty="0">
                <a:latin typeface="Times New Roman" panose="02020603050405020304" pitchFamily="18" charset="0"/>
                <a:cs typeface="Times New Roman" panose="02020603050405020304" pitchFamily="18" charset="0"/>
              </a:rPr>
              <a:t>4. Data recovery support</a:t>
            </a:r>
          </a:p>
        </p:txBody>
      </p:sp>
      <p:grpSp>
        <p:nvGrpSpPr>
          <p:cNvPr id="12" name="Groupe 11">
            <a:extLst>
              <a:ext uri="{FF2B5EF4-FFF2-40B4-BE49-F238E27FC236}">
                <a16:creationId xmlns:a16="http://schemas.microsoft.com/office/drawing/2014/main" id="{E79499D3-E837-014F-312C-974197828C96}"/>
              </a:ext>
            </a:extLst>
          </p:cNvPr>
          <p:cNvGrpSpPr/>
          <p:nvPr/>
        </p:nvGrpSpPr>
        <p:grpSpPr>
          <a:xfrm>
            <a:off x="492641" y="640980"/>
            <a:ext cx="4642630" cy="990600"/>
            <a:chOff x="179741" y="598714"/>
            <a:chExt cx="4642630" cy="990600"/>
          </a:xfrm>
        </p:grpSpPr>
        <p:sp>
          <p:nvSpPr>
            <p:cNvPr id="9" name="ZoneTexte 8">
              <a:extLst>
                <a:ext uri="{FF2B5EF4-FFF2-40B4-BE49-F238E27FC236}">
                  <a16:creationId xmlns:a16="http://schemas.microsoft.com/office/drawing/2014/main" id="{72B3B35C-5B10-AD5C-CE20-19DD72EED8AA}"/>
                </a:ext>
              </a:extLst>
            </p:cNvPr>
            <p:cNvSpPr txBox="1"/>
            <p:nvPr/>
          </p:nvSpPr>
          <p:spPr>
            <a:xfrm>
              <a:off x="179741" y="859281"/>
              <a:ext cx="4642630" cy="461665"/>
            </a:xfrm>
            <a:prstGeom prst="rect">
              <a:avLst/>
            </a:prstGeom>
            <a:noFill/>
          </p:spPr>
          <p:txBody>
            <a:bodyPr wrap="square" rtlCol="0">
              <a:spAutoFit/>
            </a:bodyPr>
            <a:lstStyle/>
            <a:p>
              <a:pPr algn="l"/>
              <a:r>
                <a:rPr lang="en-US" sz="2400" b="1" i="0" dirty="0">
                  <a:solidFill>
                    <a:schemeClr val="accent2">
                      <a:lumMod val="75000"/>
                    </a:schemeClr>
                  </a:solidFill>
                  <a:effectLst/>
                  <a:latin typeface="Montserrat" panose="00000500000000000000" pitchFamily="2" charset="0"/>
                </a:rPr>
                <a:t>Advantages of SQL Server</a:t>
              </a:r>
            </a:p>
          </p:txBody>
        </p:sp>
        <p:sp>
          <p:nvSpPr>
            <p:cNvPr id="11" name="Rectangle 10">
              <a:extLst>
                <a:ext uri="{FF2B5EF4-FFF2-40B4-BE49-F238E27FC236}">
                  <a16:creationId xmlns:a16="http://schemas.microsoft.com/office/drawing/2014/main" id="{3D97560D-6360-5301-100E-357D5174C0CF}"/>
                </a:ext>
              </a:extLst>
            </p:cNvPr>
            <p:cNvSpPr/>
            <p:nvPr/>
          </p:nvSpPr>
          <p:spPr>
            <a:xfrm>
              <a:off x="179741" y="598714"/>
              <a:ext cx="4337830" cy="990600"/>
            </a:xfrm>
            <a:prstGeom prst="rect">
              <a:avLst/>
            </a:pr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sp>
        <p:nvSpPr>
          <p:cNvPr id="13" name="Flèche : angle droit 12">
            <a:extLst>
              <a:ext uri="{FF2B5EF4-FFF2-40B4-BE49-F238E27FC236}">
                <a16:creationId xmlns:a16="http://schemas.microsoft.com/office/drawing/2014/main" id="{72DE9FE4-9EA2-7EAB-FA75-5E3534049D12}"/>
              </a:ext>
            </a:extLst>
          </p:cNvPr>
          <p:cNvSpPr/>
          <p:nvPr/>
        </p:nvSpPr>
        <p:spPr>
          <a:xfrm rot="5400000">
            <a:off x="532989" y="1567953"/>
            <a:ext cx="1306285" cy="784592"/>
          </a:xfrm>
          <a:prstGeom prst="bentUpArrow">
            <a:avLst/>
          </a:prstGeom>
          <a:ln w="28575">
            <a:solidFill>
              <a:schemeClr val="tx2">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5" name="Groupe 14">
            <a:extLst>
              <a:ext uri="{FF2B5EF4-FFF2-40B4-BE49-F238E27FC236}">
                <a16:creationId xmlns:a16="http://schemas.microsoft.com/office/drawing/2014/main" id="{99FAE319-1C9B-0DA8-6158-1772EC70A8D3}"/>
              </a:ext>
            </a:extLst>
          </p:cNvPr>
          <p:cNvGrpSpPr/>
          <p:nvPr/>
        </p:nvGrpSpPr>
        <p:grpSpPr>
          <a:xfrm>
            <a:off x="5954485" y="687146"/>
            <a:ext cx="5018314" cy="990600"/>
            <a:chOff x="5954485" y="687146"/>
            <a:chExt cx="5018314" cy="990600"/>
          </a:xfrm>
        </p:grpSpPr>
        <p:sp>
          <p:nvSpPr>
            <p:cNvPr id="10" name="ZoneTexte 9">
              <a:extLst>
                <a:ext uri="{FF2B5EF4-FFF2-40B4-BE49-F238E27FC236}">
                  <a16:creationId xmlns:a16="http://schemas.microsoft.com/office/drawing/2014/main" id="{1F7AB17B-A3B8-953C-FAFC-564D6A665E9E}"/>
                </a:ext>
              </a:extLst>
            </p:cNvPr>
            <p:cNvSpPr txBox="1"/>
            <p:nvPr/>
          </p:nvSpPr>
          <p:spPr>
            <a:xfrm>
              <a:off x="6095998" y="951614"/>
              <a:ext cx="4876801" cy="461665"/>
            </a:xfrm>
            <a:prstGeom prst="rect">
              <a:avLst/>
            </a:prstGeom>
            <a:noFill/>
          </p:spPr>
          <p:txBody>
            <a:bodyPr wrap="square" rtlCol="0">
              <a:spAutoFit/>
            </a:bodyPr>
            <a:lstStyle>
              <a:defPPr rtl="0">
                <a:defRPr lang="fr-fr"/>
              </a:defPPr>
              <a:lvl1pPr>
                <a:defRPr sz="2400" b="1" i="0">
                  <a:solidFill>
                    <a:schemeClr val="accent2">
                      <a:lumMod val="75000"/>
                    </a:schemeClr>
                  </a:solidFill>
                  <a:effectLst/>
                  <a:latin typeface="Montserrat" panose="00000500000000000000" pitchFamily="2" charset="0"/>
                </a:defRPr>
              </a:lvl1pPr>
            </a:lstStyle>
            <a:p>
              <a:r>
                <a:rPr lang="en-US" dirty="0"/>
                <a:t>Disadvantages of </a:t>
              </a:r>
              <a:r>
                <a:rPr lang="en-US"/>
                <a:t>SQL Server</a:t>
              </a:r>
              <a:endParaRPr lang="en-US" dirty="0"/>
            </a:p>
          </p:txBody>
        </p:sp>
        <p:sp>
          <p:nvSpPr>
            <p:cNvPr id="14" name="Rectangle 13">
              <a:extLst>
                <a:ext uri="{FF2B5EF4-FFF2-40B4-BE49-F238E27FC236}">
                  <a16:creationId xmlns:a16="http://schemas.microsoft.com/office/drawing/2014/main" id="{FD396BAC-8085-EF8F-B0C3-46FE916036E2}"/>
                </a:ext>
              </a:extLst>
            </p:cNvPr>
            <p:cNvSpPr/>
            <p:nvPr/>
          </p:nvSpPr>
          <p:spPr>
            <a:xfrm>
              <a:off x="5954485" y="687146"/>
              <a:ext cx="5018313" cy="990600"/>
            </a:xfrm>
            <a:prstGeom prst="rect">
              <a:avLst/>
            </a:pr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sp>
        <p:nvSpPr>
          <p:cNvPr id="16" name="Flèche : angle droit 15">
            <a:extLst>
              <a:ext uri="{FF2B5EF4-FFF2-40B4-BE49-F238E27FC236}">
                <a16:creationId xmlns:a16="http://schemas.microsoft.com/office/drawing/2014/main" id="{660146BD-494A-60DB-0A06-348A429EBC4D}"/>
              </a:ext>
            </a:extLst>
          </p:cNvPr>
          <p:cNvSpPr/>
          <p:nvPr/>
        </p:nvSpPr>
        <p:spPr>
          <a:xfrm rot="5400000">
            <a:off x="6150017" y="1621040"/>
            <a:ext cx="1306285" cy="784592"/>
          </a:xfrm>
          <a:prstGeom prst="bentUpArrow">
            <a:avLst/>
          </a:prstGeom>
          <a:solidFill>
            <a:srgbClr val="EFEDE3"/>
          </a:solidFill>
          <a:ln w="28575">
            <a:solidFill>
              <a:schemeClr val="tx2">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9595603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4">
            <a:extLst>
              <a:ext uri="{FF2B5EF4-FFF2-40B4-BE49-F238E27FC236}">
                <a16:creationId xmlns:a16="http://schemas.microsoft.com/office/drawing/2014/main" id="{F513B896-D2A2-BE6A-AFB1-72D577DD4F6C}"/>
              </a:ext>
            </a:extLst>
          </p:cNvPr>
          <p:cNvSpPr txBox="1"/>
          <p:nvPr/>
        </p:nvSpPr>
        <p:spPr>
          <a:xfrm>
            <a:off x="206828" y="3704549"/>
            <a:ext cx="11593285" cy="584775"/>
          </a:xfrm>
          <a:prstGeom prst="rect">
            <a:avLst/>
          </a:prstGeom>
          <a:noFill/>
        </p:spPr>
        <p:txBody>
          <a:bodyPr wrap="square">
            <a:spAutoFit/>
          </a:bodyPr>
          <a:lstStyle/>
          <a:p>
            <a:pPr algn="l"/>
            <a:r>
              <a:rPr lang="en-US" sz="3200" b="1" dirty="0">
                <a:solidFill>
                  <a:schemeClr val="accent2">
                    <a:lumMod val="75000"/>
                  </a:schemeClr>
                </a:solidFill>
                <a:latin typeface="Times New Roman" panose="02020603050405020304" pitchFamily="18" charset="0"/>
                <a:cs typeface="Times New Roman" panose="02020603050405020304" pitchFamily="18" charset="0"/>
              </a:rPr>
              <a:t>A comparison between MySQL vs PostgreSQL vs SQL Server</a:t>
            </a:r>
          </a:p>
        </p:txBody>
      </p:sp>
    </p:spTree>
    <p:extLst>
      <p:ext uri="{BB962C8B-B14F-4D97-AF65-F5344CB8AC3E}">
        <p14:creationId xmlns:p14="http://schemas.microsoft.com/office/powerpoint/2010/main" val="15631718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a:extLst>
              <a:ext uri="{FF2B5EF4-FFF2-40B4-BE49-F238E27FC236}">
                <a16:creationId xmlns:a16="http://schemas.microsoft.com/office/drawing/2014/main" id="{F8DFB739-A670-641B-D013-D86BB4509E4D}"/>
              </a:ext>
            </a:extLst>
          </p:cNvPr>
          <p:cNvSpPr txBox="1"/>
          <p:nvPr/>
        </p:nvSpPr>
        <p:spPr>
          <a:xfrm>
            <a:off x="990600" y="982176"/>
            <a:ext cx="5127171" cy="4893647"/>
          </a:xfrm>
          <a:prstGeom prst="rect">
            <a:avLst/>
          </a:prstGeom>
          <a:noFill/>
        </p:spPr>
        <p:txBody>
          <a:bodyPr wrap="square">
            <a:spAutoFit/>
          </a:bodyPr>
          <a:lstStyle/>
          <a:p>
            <a:r>
              <a:rPr lang="en-US" sz="2400" b="1" dirty="0">
                <a:solidFill>
                  <a:schemeClr val="accent2">
                    <a:lumMod val="75000"/>
                  </a:schemeClr>
                </a:solidFill>
                <a:latin typeface="Times New Roman" panose="02020603050405020304" pitchFamily="18" charset="0"/>
                <a:cs typeface="Times New Roman" panose="02020603050405020304" pitchFamily="18" charset="0"/>
              </a:rPr>
              <a:t>The focus on advanced features in MySQL vs PostgreSQL vs SQL Server</a:t>
            </a:r>
          </a:p>
          <a:p>
            <a:pPr algn="l"/>
            <a:endParaRPr lang="en-US" sz="2000" dirty="0">
              <a:latin typeface="Times New Roman" panose="02020603050405020304" pitchFamily="18" charset="0"/>
              <a:cs typeface="Times New Roman" panose="02020603050405020304" pitchFamily="18" charset="0"/>
            </a:endParaRPr>
          </a:p>
          <a:p>
            <a:pPr algn="l"/>
            <a:r>
              <a:rPr lang="en-US" sz="2000" dirty="0">
                <a:latin typeface="Times New Roman" panose="02020603050405020304" pitchFamily="18" charset="0"/>
                <a:cs typeface="Times New Roman" panose="02020603050405020304" pitchFamily="18" charset="0"/>
              </a:rPr>
              <a:t>Are you looking for powerful features when you choose an open-source RDBMS? You should use PostgreSQL. It supports concurrency well. Furthermore, it offers other powerful features like nested transactions. </a:t>
            </a:r>
          </a:p>
          <a:p>
            <a:pPr algn="l"/>
            <a:r>
              <a:rPr lang="en-US" sz="2000" dirty="0">
                <a:latin typeface="Times New Roman" panose="02020603050405020304" pitchFamily="18" charset="0"/>
                <a:cs typeface="Times New Roman" panose="02020603050405020304" pitchFamily="18" charset="0"/>
              </a:rPr>
              <a:t>PostgreSQL complies completely with the ACID standards. This makes it a better choice for use cases where data integrity is very important. PostgreSQL offers the best compatibility with SQL standards, and it’s ahead of MySQL and SQL Server in this regard.</a:t>
            </a:r>
          </a:p>
        </p:txBody>
      </p:sp>
      <p:sp>
        <p:nvSpPr>
          <p:cNvPr id="9" name="ZoneTexte 8">
            <a:extLst>
              <a:ext uri="{FF2B5EF4-FFF2-40B4-BE49-F238E27FC236}">
                <a16:creationId xmlns:a16="http://schemas.microsoft.com/office/drawing/2014/main" id="{5186B565-D74C-F893-826C-585A9AD94876}"/>
              </a:ext>
            </a:extLst>
          </p:cNvPr>
          <p:cNvSpPr txBox="1"/>
          <p:nvPr/>
        </p:nvSpPr>
        <p:spPr>
          <a:xfrm>
            <a:off x="6858000" y="1259174"/>
            <a:ext cx="4996543" cy="4339650"/>
          </a:xfrm>
          <a:prstGeom prst="rect">
            <a:avLst/>
          </a:prstGeom>
          <a:noFill/>
        </p:spPr>
        <p:txBody>
          <a:bodyPr wrap="square">
            <a:spAutoFit/>
          </a:bodyPr>
          <a:lstStyle/>
          <a:p>
            <a:r>
              <a:rPr lang="en-US" sz="2400" b="1" dirty="0">
                <a:solidFill>
                  <a:schemeClr val="accent2">
                    <a:lumMod val="75000"/>
                  </a:schemeClr>
                </a:solidFill>
                <a:latin typeface="Times New Roman" panose="02020603050405020304" pitchFamily="18" charset="0"/>
                <a:cs typeface="Times New Roman" panose="02020603050405020304" pitchFamily="18" charset="0"/>
              </a:rPr>
              <a:t>The comparison of performance between MySQL vs PostgreSQL vs SQL Server</a:t>
            </a:r>
          </a:p>
          <a:p>
            <a:endParaRPr lang="en-US" sz="2400" b="1" dirty="0">
              <a:solidFill>
                <a:schemeClr val="accent2">
                  <a:lumMod val="75000"/>
                </a:schemeClr>
              </a:solidFill>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Are you looking for speed and performance in an open-source RDBMS? Choose MySQL. We talked about a few limitations in MySQL concerning capabilities, however, that provides one advantage too! Since the developers behind MySQL didn’t implement certain complex features, this RDBMS can offer speed. It takes a lead over PostgreSQL and SQL Server in this regard</a:t>
            </a:r>
          </a:p>
        </p:txBody>
      </p:sp>
    </p:spTree>
    <p:extLst>
      <p:ext uri="{BB962C8B-B14F-4D97-AF65-F5344CB8AC3E}">
        <p14:creationId xmlns:p14="http://schemas.microsoft.com/office/powerpoint/2010/main" val="10518263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CC8E3EFF-5A49-0C15-E8C6-6F92FE5CA834}"/>
              </a:ext>
            </a:extLst>
          </p:cNvPr>
          <p:cNvSpPr txBox="1"/>
          <p:nvPr/>
        </p:nvSpPr>
        <p:spPr>
          <a:xfrm>
            <a:off x="892629" y="61977"/>
            <a:ext cx="6096000" cy="3416320"/>
          </a:xfrm>
          <a:prstGeom prst="rect">
            <a:avLst/>
          </a:prstGeom>
          <a:noFill/>
        </p:spPr>
        <p:txBody>
          <a:bodyPr wrap="square">
            <a:spAutoFit/>
          </a:bodyPr>
          <a:lstStyle/>
          <a:p>
            <a:pPr algn="l"/>
            <a:r>
              <a:rPr lang="en-US" sz="2400" b="1" dirty="0">
                <a:solidFill>
                  <a:schemeClr val="accent2">
                    <a:lumMod val="75000"/>
                  </a:schemeClr>
                </a:solidFill>
                <a:latin typeface="Times New Roman" panose="02020603050405020304" pitchFamily="18" charset="0"/>
                <a:cs typeface="Times New Roman" panose="02020603050405020304" pitchFamily="18" charset="0"/>
              </a:rPr>
              <a:t>The comparison of security between MySQL vs PostgreSQL vs SQL Server</a:t>
            </a:r>
          </a:p>
          <a:p>
            <a:pPr algn="l"/>
            <a:endParaRPr lang="en-US" sz="2000" b="1" i="0" dirty="0">
              <a:effectLst/>
              <a:latin typeface="Times New Roman" panose="02020603050405020304" pitchFamily="18" charset="0"/>
              <a:cs typeface="Times New Roman" panose="02020603050405020304" pitchFamily="18" charset="0"/>
            </a:endParaRPr>
          </a:p>
          <a:p>
            <a:pPr algn="l"/>
            <a:r>
              <a:rPr lang="en-US" sz="2000" b="0" i="0" dirty="0">
                <a:effectLst/>
                <a:latin typeface="Times New Roman" panose="02020603050405020304" pitchFamily="18" charset="0"/>
                <a:cs typeface="Times New Roman" panose="02020603050405020304" pitchFamily="18" charset="0"/>
              </a:rPr>
              <a:t>Does security have a high priority in your project requirements? You should choose MySQL over PostgreSQL and SQL Server. MySQL allows you to set passwords at the level of the root user. You can set the security level of the password at the installation-level. You can remove unwanted test databases, furthermore, you can grant access privileges at the level of a user. </a:t>
            </a:r>
          </a:p>
        </p:txBody>
      </p:sp>
      <p:sp>
        <p:nvSpPr>
          <p:cNvPr id="5" name="ZoneTexte 4">
            <a:extLst>
              <a:ext uri="{FF2B5EF4-FFF2-40B4-BE49-F238E27FC236}">
                <a16:creationId xmlns:a16="http://schemas.microsoft.com/office/drawing/2014/main" id="{5EA68581-BD81-7C38-73A4-31AEF71B73CF}"/>
              </a:ext>
            </a:extLst>
          </p:cNvPr>
          <p:cNvSpPr txBox="1"/>
          <p:nvPr/>
        </p:nvSpPr>
        <p:spPr>
          <a:xfrm>
            <a:off x="892629" y="3726873"/>
            <a:ext cx="6096000" cy="2985433"/>
          </a:xfrm>
          <a:prstGeom prst="rect">
            <a:avLst/>
          </a:prstGeom>
          <a:noFill/>
        </p:spPr>
        <p:txBody>
          <a:bodyPr wrap="square">
            <a:spAutoFit/>
          </a:bodyPr>
          <a:lstStyle>
            <a:defPPr rtl="0">
              <a:defRPr lang="fr-fr"/>
            </a:defPPr>
            <a:lvl1pPr>
              <a:defRPr sz="2000" b="0" i="0">
                <a:effectLst/>
                <a:latin typeface="Times New Roman" panose="02020603050405020304" pitchFamily="18" charset="0"/>
                <a:cs typeface="Times New Roman" panose="02020603050405020304" pitchFamily="18" charset="0"/>
              </a:defRPr>
            </a:lvl1pPr>
          </a:lstStyle>
          <a:p>
            <a:r>
              <a:rPr lang="en-US" sz="2400" b="1" dirty="0">
                <a:solidFill>
                  <a:schemeClr val="accent2">
                    <a:lumMod val="75000"/>
                  </a:schemeClr>
                </a:solidFill>
              </a:rPr>
              <a:t>The comparison of support between MySQL vs PostgreSQL vs SQL Server</a:t>
            </a:r>
          </a:p>
          <a:p>
            <a:r>
              <a:rPr lang="en-US" dirty="0"/>
              <a:t>Do you want excellent community support for the open-source RDBMS you choose? After all, you aren’t using a commercial product. Robust community support has importance for you. You should choose PostgreSQL in this case since a large and vibrant community supports it. MySQL and SQLite have their developer communities too. However, PostgreSQL maintains a lead in this regard.</a:t>
            </a:r>
          </a:p>
        </p:txBody>
      </p:sp>
      <p:sp>
        <p:nvSpPr>
          <p:cNvPr id="7" name="ZoneTexte 6">
            <a:extLst>
              <a:ext uri="{FF2B5EF4-FFF2-40B4-BE49-F238E27FC236}">
                <a16:creationId xmlns:a16="http://schemas.microsoft.com/office/drawing/2014/main" id="{98B321F5-5F8A-AA71-85DD-207FCDC6F862}"/>
              </a:ext>
            </a:extLst>
          </p:cNvPr>
          <p:cNvSpPr txBox="1"/>
          <p:nvPr/>
        </p:nvSpPr>
        <p:spPr>
          <a:xfrm>
            <a:off x="7663541" y="1557048"/>
            <a:ext cx="4430485" cy="4339650"/>
          </a:xfrm>
          <a:prstGeom prst="rect">
            <a:avLst/>
          </a:prstGeom>
          <a:noFill/>
        </p:spPr>
        <p:txBody>
          <a:bodyPr wrap="square">
            <a:spAutoFit/>
          </a:bodyPr>
          <a:lstStyle>
            <a:defPPr rtl="0">
              <a:defRPr lang="fr-fr"/>
            </a:defPPr>
            <a:lvl1pPr>
              <a:defRPr sz="2000" b="0" i="0">
                <a:effectLst/>
                <a:latin typeface="Times New Roman" panose="02020603050405020304" pitchFamily="18" charset="0"/>
                <a:cs typeface="Times New Roman" panose="02020603050405020304" pitchFamily="18" charset="0"/>
              </a:defRPr>
            </a:lvl1pPr>
          </a:lstStyle>
          <a:p>
            <a:r>
              <a:rPr lang="en-US" sz="2400" b="1" dirty="0">
                <a:solidFill>
                  <a:schemeClr val="accent2">
                    <a:lumMod val="75000"/>
                  </a:schemeClr>
                </a:solidFill>
              </a:rPr>
              <a:t>The comparison of popularity between MySQL vs PostgreSQL vs SQL Server</a:t>
            </a:r>
          </a:p>
          <a:p>
            <a:endParaRPr lang="en-US" sz="2400" b="1" dirty="0">
              <a:solidFill>
                <a:schemeClr val="accent2">
                  <a:lumMod val="75000"/>
                </a:schemeClr>
              </a:solidFill>
            </a:endParaRPr>
          </a:p>
          <a:p>
            <a:r>
              <a:rPr lang="en-US" dirty="0"/>
              <a:t>Do you want to find developers easily, therefore, you want to use the most popular open-source RDBMS? Most developers will likely have skills in such an RDBMS. This makes finding developers easier. In this case, you should choose MySQL. While PostgreSQL and SQLite are popular too, MySQL enjoys higher popularity</a:t>
            </a:r>
          </a:p>
        </p:txBody>
      </p:sp>
      <p:sp>
        <p:nvSpPr>
          <p:cNvPr id="8" name="Rectangle 7">
            <a:extLst>
              <a:ext uri="{FF2B5EF4-FFF2-40B4-BE49-F238E27FC236}">
                <a16:creationId xmlns:a16="http://schemas.microsoft.com/office/drawing/2014/main" id="{9BBBE6E9-FC08-9CAF-D3BF-FF0022CDCE8B}"/>
              </a:ext>
            </a:extLst>
          </p:cNvPr>
          <p:cNvSpPr/>
          <p:nvPr/>
        </p:nvSpPr>
        <p:spPr>
          <a:xfrm>
            <a:off x="7210646" y="808074"/>
            <a:ext cx="230878" cy="5613991"/>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a:extLst>
              <a:ext uri="{FF2B5EF4-FFF2-40B4-BE49-F238E27FC236}">
                <a16:creationId xmlns:a16="http://schemas.microsoft.com/office/drawing/2014/main" id="{2EE875AD-4046-2369-F170-D92850260226}"/>
              </a:ext>
            </a:extLst>
          </p:cNvPr>
          <p:cNvSpPr/>
          <p:nvPr/>
        </p:nvSpPr>
        <p:spPr>
          <a:xfrm rot="5400000">
            <a:off x="3584185" y="808074"/>
            <a:ext cx="230878" cy="5613991"/>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5015949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oneTexte 2">
            <a:extLst>
              <a:ext uri="{FF2B5EF4-FFF2-40B4-BE49-F238E27FC236}">
                <a16:creationId xmlns:a16="http://schemas.microsoft.com/office/drawing/2014/main" id="{1671901D-9FD8-A048-5B44-2D1B1A5E41A2}"/>
              </a:ext>
            </a:extLst>
          </p:cNvPr>
          <p:cNvSpPr txBox="1"/>
          <p:nvPr/>
        </p:nvSpPr>
        <p:spPr>
          <a:xfrm>
            <a:off x="1001488" y="504043"/>
            <a:ext cx="8719456" cy="584775"/>
          </a:xfrm>
          <a:prstGeom prst="rect">
            <a:avLst/>
          </a:prstGeom>
          <a:noFill/>
        </p:spPr>
        <p:txBody>
          <a:bodyPr wrap="square">
            <a:spAutoFit/>
          </a:bodyPr>
          <a:lstStyle/>
          <a:p>
            <a:pPr algn="l"/>
            <a:r>
              <a:rPr lang="en-US" sz="3200" b="1" i="0" dirty="0">
                <a:solidFill>
                  <a:schemeClr val="accent2">
                    <a:lumMod val="75000"/>
                  </a:schemeClr>
                </a:solidFill>
                <a:effectLst/>
                <a:latin typeface="Times New Roman" panose="02020603050405020304" pitchFamily="18" charset="0"/>
                <a:cs typeface="Times New Roman" panose="02020603050405020304" pitchFamily="18" charset="0"/>
              </a:rPr>
              <a:t>WHEN TO USE MYSQL VS POSTGRESQL ? </a:t>
            </a:r>
          </a:p>
        </p:txBody>
      </p:sp>
      <p:sp>
        <p:nvSpPr>
          <p:cNvPr id="6" name="Rectangle 5">
            <a:extLst>
              <a:ext uri="{FF2B5EF4-FFF2-40B4-BE49-F238E27FC236}">
                <a16:creationId xmlns:a16="http://schemas.microsoft.com/office/drawing/2014/main" id="{AEBB4BF7-77BC-9A14-46F3-CCDC21775B45}"/>
              </a:ext>
            </a:extLst>
          </p:cNvPr>
          <p:cNvSpPr/>
          <p:nvPr/>
        </p:nvSpPr>
        <p:spPr>
          <a:xfrm>
            <a:off x="1290083" y="2094614"/>
            <a:ext cx="9611833" cy="4476307"/>
          </a:xfrm>
          <a:prstGeom prst="rect">
            <a:avLst/>
          </a:prstGeom>
          <a:noFill/>
          <a:ln w="762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 name="Image 4">
            <a:extLst>
              <a:ext uri="{FF2B5EF4-FFF2-40B4-BE49-F238E27FC236}">
                <a16:creationId xmlns:a16="http://schemas.microsoft.com/office/drawing/2014/main" id="{D0198D6A-20BB-E391-AD84-5098CD08C46C}"/>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8800"/>
                    </a14:imgEffect>
                  </a14:imgLayer>
                </a14:imgProps>
              </a:ext>
            </a:extLst>
          </a:blip>
          <a:srcRect t="17021" r="13809" b="10653"/>
          <a:stretch/>
        </p:blipFill>
        <p:spPr>
          <a:xfrm>
            <a:off x="2117271" y="1240972"/>
            <a:ext cx="9851571" cy="4822371"/>
          </a:xfrm>
          <a:prstGeom prst="rect">
            <a:avLst/>
          </a:prstGeom>
        </p:spPr>
      </p:pic>
    </p:spTree>
    <p:extLst>
      <p:ext uri="{BB962C8B-B14F-4D97-AF65-F5344CB8AC3E}">
        <p14:creationId xmlns:p14="http://schemas.microsoft.com/office/powerpoint/2010/main" val="3992927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id="{E7C98D2A-31EF-0D32-83AD-8E20B8B4123C}"/>
              </a:ext>
            </a:extLst>
          </p:cNvPr>
          <p:cNvSpPr txBox="1"/>
          <p:nvPr/>
        </p:nvSpPr>
        <p:spPr>
          <a:xfrm>
            <a:off x="2917371" y="155807"/>
            <a:ext cx="6096000" cy="646331"/>
          </a:xfrm>
          <a:prstGeom prst="rect">
            <a:avLst/>
          </a:prstGeom>
          <a:noFill/>
        </p:spPr>
        <p:txBody>
          <a:bodyPr wrap="square">
            <a:spAutoFit/>
          </a:bodyPr>
          <a:lstStyle/>
          <a:p>
            <a:pPr algn="l"/>
            <a:r>
              <a:rPr lang="fr-FR" b="1" i="0" dirty="0">
                <a:solidFill>
                  <a:srgbClr val="222222"/>
                </a:solidFill>
                <a:effectLst/>
                <a:latin typeface="Verdana" panose="020B0604030504040204" pitchFamily="34" charset="0"/>
              </a:rPr>
              <a:t>System </a:t>
            </a:r>
            <a:r>
              <a:rPr lang="fr-FR" b="1" i="0" dirty="0" err="1">
                <a:solidFill>
                  <a:srgbClr val="222222"/>
                </a:solidFill>
                <a:effectLst/>
                <a:latin typeface="Verdana" panose="020B0604030504040204" pitchFamily="34" charset="0"/>
              </a:rPr>
              <a:t>Properties</a:t>
            </a:r>
            <a:r>
              <a:rPr lang="fr-FR" b="1" i="0" dirty="0">
                <a:solidFill>
                  <a:srgbClr val="222222"/>
                </a:solidFill>
                <a:effectLst/>
                <a:latin typeface="Verdana" panose="020B0604030504040204" pitchFamily="34" charset="0"/>
              </a:rPr>
              <a:t> </a:t>
            </a:r>
            <a:r>
              <a:rPr lang="fr-FR" b="1" i="0" dirty="0" err="1">
                <a:solidFill>
                  <a:srgbClr val="222222"/>
                </a:solidFill>
                <a:effectLst/>
                <a:latin typeface="Verdana" panose="020B0604030504040204" pitchFamily="34" charset="0"/>
              </a:rPr>
              <a:t>Comparison</a:t>
            </a:r>
            <a:r>
              <a:rPr lang="fr-FR" b="1" i="0" dirty="0">
                <a:solidFill>
                  <a:srgbClr val="222222"/>
                </a:solidFill>
                <a:effectLst/>
                <a:latin typeface="Verdana" panose="020B0604030504040204" pitchFamily="34" charset="0"/>
              </a:rPr>
              <a:t> Microsoft SQL Server vs. MySQL vs. PostgreSQL</a:t>
            </a:r>
          </a:p>
        </p:txBody>
      </p:sp>
      <p:graphicFrame>
        <p:nvGraphicFramePr>
          <p:cNvPr id="5" name="Tableau 5">
            <a:extLst>
              <a:ext uri="{FF2B5EF4-FFF2-40B4-BE49-F238E27FC236}">
                <a16:creationId xmlns:a16="http://schemas.microsoft.com/office/drawing/2014/main" id="{5295F78D-AE93-6109-EE70-5AC4CBA0579F}"/>
              </a:ext>
            </a:extLst>
          </p:cNvPr>
          <p:cNvGraphicFramePr>
            <a:graphicFrameLocks noGrp="1"/>
          </p:cNvGraphicFramePr>
          <p:nvPr>
            <p:extLst>
              <p:ext uri="{D42A27DB-BD31-4B8C-83A1-F6EECF244321}">
                <p14:modId xmlns:p14="http://schemas.microsoft.com/office/powerpoint/2010/main" val="2030314680"/>
              </p:ext>
            </p:extLst>
          </p:nvPr>
        </p:nvGraphicFramePr>
        <p:xfrm>
          <a:off x="932540" y="976310"/>
          <a:ext cx="11009088" cy="5395010"/>
        </p:xfrm>
        <a:graphic>
          <a:graphicData uri="http://schemas.openxmlformats.org/drawingml/2006/table">
            <a:tbl>
              <a:tblPr firstRow="1" bandRow="1">
                <a:tableStyleId>{5C22544A-7EE6-4342-B048-85BDC9FD1C3A}</a:tableStyleId>
              </a:tblPr>
              <a:tblGrid>
                <a:gridCol w="2752272">
                  <a:extLst>
                    <a:ext uri="{9D8B030D-6E8A-4147-A177-3AD203B41FA5}">
                      <a16:colId xmlns:a16="http://schemas.microsoft.com/office/drawing/2014/main" val="720542969"/>
                    </a:ext>
                  </a:extLst>
                </a:gridCol>
                <a:gridCol w="2752272">
                  <a:extLst>
                    <a:ext uri="{9D8B030D-6E8A-4147-A177-3AD203B41FA5}">
                      <a16:colId xmlns:a16="http://schemas.microsoft.com/office/drawing/2014/main" val="3137664132"/>
                    </a:ext>
                  </a:extLst>
                </a:gridCol>
                <a:gridCol w="2752272">
                  <a:extLst>
                    <a:ext uri="{9D8B030D-6E8A-4147-A177-3AD203B41FA5}">
                      <a16:colId xmlns:a16="http://schemas.microsoft.com/office/drawing/2014/main" val="4197968330"/>
                    </a:ext>
                  </a:extLst>
                </a:gridCol>
                <a:gridCol w="2752272">
                  <a:extLst>
                    <a:ext uri="{9D8B030D-6E8A-4147-A177-3AD203B41FA5}">
                      <a16:colId xmlns:a16="http://schemas.microsoft.com/office/drawing/2014/main" val="2375773339"/>
                    </a:ext>
                  </a:extLst>
                </a:gridCol>
              </a:tblGrid>
              <a:tr h="707146">
                <a:tc>
                  <a:txBody>
                    <a:bodyPr/>
                    <a:lstStyle/>
                    <a:p>
                      <a:pPr marL="0" algn="ctr" defTabSz="914400" rtl="0" eaLnBrk="1" fontAlgn="t" latinLnBrk="0" hangingPunct="1"/>
                      <a:r>
                        <a:rPr lang="fr-FR" sz="2800" b="1" i="0" kern="1200" dirty="0">
                          <a:solidFill>
                            <a:schemeClr val="accent2">
                              <a:lumMod val="75000"/>
                            </a:schemeClr>
                          </a:solidFill>
                          <a:effectLst/>
                          <a:latin typeface="Times New Roman" panose="02020603050405020304" pitchFamily="18" charset="0"/>
                          <a:ea typeface="+mn-ea"/>
                          <a:cs typeface="Times New Roman" panose="02020603050405020304" pitchFamily="18" charset="0"/>
                        </a:rPr>
                        <a:t>Name</a:t>
                      </a:r>
                    </a:p>
                  </a:txBody>
                  <a:tcPr>
                    <a:lnR w="57150" cap="flat" cmpd="sng" algn="ctr">
                      <a:solidFill>
                        <a:schemeClr val="tx1"/>
                      </a:solidFill>
                      <a:prstDash val="solid"/>
                      <a:round/>
                      <a:headEnd type="none" w="med" len="med"/>
                      <a:tailEnd type="none" w="med" len="med"/>
                    </a:lnR>
                    <a:lnB w="57150" cap="flat" cmpd="sng" algn="ctr">
                      <a:solidFill>
                        <a:schemeClr val="tx1"/>
                      </a:solidFill>
                      <a:prstDash val="solid"/>
                      <a:round/>
                      <a:headEnd type="none" w="med" len="med"/>
                      <a:tailEnd type="none" w="med" len="med"/>
                    </a:lnB>
                    <a:noFill/>
                  </a:tcPr>
                </a:tc>
                <a:tc>
                  <a:txBody>
                    <a:bodyPr/>
                    <a:lstStyle/>
                    <a:p>
                      <a:pPr marL="0" algn="ctr" defTabSz="914400" rtl="0" eaLnBrk="1" fontAlgn="t" latinLnBrk="0" hangingPunct="1"/>
                      <a:r>
                        <a:rPr lang="fr-FR" sz="2800" b="1" i="0" kern="1200" dirty="0">
                          <a:solidFill>
                            <a:schemeClr val="accent2">
                              <a:lumMod val="75000"/>
                            </a:schemeClr>
                          </a:solidFill>
                          <a:effectLst/>
                          <a:latin typeface="Times New Roman" panose="02020603050405020304" pitchFamily="18" charset="0"/>
                          <a:ea typeface="+mn-ea"/>
                          <a:cs typeface="Times New Roman" panose="02020603050405020304" pitchFamily="18" charset="0"/>
                        </a:rPr>
                        <a:t>Microsoft SQL Server  </a:t>
                      </a: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B w="57150" cap="flat" cmpd="sng" algn="ctr">
                      <a:solidFill>
                        <a:schemeClr val="tx1"/>
                      </a:solidFill>
                      <a:prstDash val="solid"/>
                      <a:round/>
                      <a:headEnd type="none" w="med" len="med"/>
                      <a:tailEnd type="none" w="med" len="med"/>
                    </a:lnB>
                    <a:noFill/>
                  </a:tcPr>
                </a:tc>
                <a:tc>
                  <a:txBody>
                    <a:bodyPr/>
                    <a:lstStyle/>
                    <a:p>
                      <a:pPr marL="0" algn="ctr" defTabSz="914400" rtl="0" eaLnBrk="1" fontAlgn="t" latinLnBrk="0" hangingPunct="1"/>
                      <a:r>
                        <a:rPr lang="fr-FR" sz="2800" b="1" i="0" kern="1200" dirty="0">
                          <a:solidFill>
                            <a:schemeClr val="accent2">
                              <a:lumMod val="75000"/>
                            </a:schemeClr>
                          </a:solidFill>
                          <a:effectLst/>
                          <a:latin typeface="Times New Roman" panose="02020603050405020304" pitchFamily="18" charset="0"/>
                          <a:ea typeface="+mn-ea"/>
                          <a:cs typeface="Times New Roman" panose="02020603050405020304" pitchFamily="18" charset="0"/>
                        </a:rPr>
                        <a:t>MySQL  </a:t>
                      </a: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B w="57150" cap="flat" cmpd="sng" algn="ctr">
                      <a:solidFill>
                        <a:schemeClr val="tx1"/>
                      </a:solidFill>
                      <a:prstDash val="solid"/>
                      <a:round/>
                      <a:headEnd type="none" w="med" len="med"/>
                      <a:tailEnd type="none" w="med" len="med"/>
                    </a:lnB>
                    <a:noFill/>
                  </a:tcPr>
                </a:tc>
                <a:tc>
                  <a:txBody>
                    <a:bodyPr/>
                    <a:lstStyle/>
                    <a:p>
                      <a:pPr algn="ctr"/>
                      <a:r>
                        <a:rPr lang="fr-FR" sz="2800" b="1" i="0" kern="1200" dirty="0">
                          <a:solidFill>
                            <a:schemeClr val="accent2">
                              <a:lumMod val="75000"/>
                            </a:schemeClr>
                          </a:solidFill>
                          <a:effectLst/>
                          <a:latin typeface="Times New Roman" panose="02020603050405020304" pitchFamily="18" charset="0"/>
                          <a:ea typeface="+mn-ea"/>
                          <a:cs typeface="Times New Roman" panose="02020603050405020304" pitchFamily="18" charset="0"/>
                        </a:rPr>
                        <a:t>PostgreSQL</a:t>
                      </a:r>
                      <a:endParaRPr lang="fr-FR" sz="2800" dirty="0">
                        <a:solidFill>
                          <a:schemeClr val="accent2">
                            <a:lumMod val="75000"/>
                          </a:schemeClr>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B w="571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17428009"/>
                  </a:ext>
                </a:extLst>
              </a:tr>
              <a:tr h="707146">
                <a:tc>
                  <a:txBody>
                    <a:bodyPr/>
                    <a:lstStyle/>
                    <a:p>
                      <a:pPr algn="ctr"/>
                      <a:r>
                        <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rPr>
                        <a:t>Description</a:t>
                      </a:r>
                      <a:endParaRPr lang="fr-FR" sz="2400" b="1" dirty="0">
                        <a:solidFill>
                          <a:schemeClr val="accent4">
                            <a:lumMod val="50000"/>
                          </a:schemeClr>
                        </a:solidFill>
                        <a:latin typeface="Times New Roman" panose="02020603050405020304" pitchFamily="18" charset="0"/>
                        <a:cs typeface="Times New Roman" panose="02020603050405020304" pitchFamily="18" charset="0"/>
                      </a:endParaRPr>
                    </a:p>
                  </a:txBody>
                  <a:tcPr>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u="none" strike="noStrike" kern="1200" dirty="0" err="1">
                          <a:solidFill>
                            <a:schemeClr val="tx1"/>
                          </a:solidFill>
                          <a:effectLst/>
                          <a:latin typeface="Times New Roman" panose="02020603050405020304" pitchFamily="18"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Relational</a:t>
                      </a:r>
                      <a:r>
                        <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 DBMS</a:t>
                      </a:r>
                      <a:endParaRPr lang="fr-FR" u="none"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r>
                        <a:rPr lang="fr-FR" sz="1800" b="0" i="0" u="none" strike="noStrike" kern="1200" dirty="0" err="1">
                          <a:solidFill>
                            <a:schemeClr val="tx1"/>
                          </a:solidFill>
                          <a:effectLst/>
                          <a:latin typeface="Times New Roman" panose="02020603050405020304" pitchFamily="18"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Relational</a:t>
                      </a:r>
                      <a:r>
                        <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 DBMS</a:t>
                      </a:r>
                      <a:endPar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marL="0" algn="ctr" defTabSz="914400" rtl="0" eaLnBrk="1" latinLnBrk="0" hangingPunct="1"/>
                      <a:r>
                        <a:rPr lang="fr-FR" sz="1800" b="0" i="0" u="none" strike="noStrike" kern="1200" dirty="0" err="1">
                          <a:solidFill>
                            <a:schemeClr val="tx1"/>
                          </a:solidFill>
                          <a:effectLst/>
                          <a:latin typeface="Times New Roman" panose="02020603050405020304" pitchFamily="18"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Relational</a:t>
                      </a:r>
                      <a:r>
                        <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 DBMS</a:t>
                      </a:r>
                      <a:endPar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endParaRPr>
                    </a:p>
                  </a:txBody>
                  <a:tcPr>
                    <a:lnL w="57150" cap="flat" cmpd="sng" algn="ctr">
                      <a:solidFill>
                        <a:schemeClr val="tx1"/>
                      </a:solidFill>
                      <a:prstDash val="solid"/>
                      <a:round/>
                      <a:headEnd type="none" w="med" len="med"/>
                      <a:tailEnd type="none" w="med" len="med"/>
                    </a:lnL>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97026354"/>
                  </a:ext>
                </a:extLst>
              </a:tr>
              <a:tr h="468936">
                <a:tc>
                  <a:txBody>
                    <a:bodyPr/>
                    <a:lstStyle/>
                    <a:p>
                      <a:pPr marL="0" algn="ctr" defTabSz="914400" rtl="0" eaLnBrk="1" latinLnBrk="0" hangingPunct="1"/>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Secondary</a:t>
                      </a:r>
                      <a:r>
                        <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rPr>
                        <a:t> </a:t>
                      </a:r>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database</a:t>
                      </a:r>
                      <a:r>
                        <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rPr>
                        <a:t> </a:t>
                      </a:r>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models</a:t>
                      </a:r>
                      <a:endPar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endParaRPr>
                    </a:p>
                  </a:txBody>
                  <a:tcPr>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3">
                            <a:extLst>
                              <a:ext uri="{A12FA001-AC4F-418D-AE19-62706E023703}">
                                <ahyp:hlinkClr xmlns:ahyp="http://schemas.microsoft.com/office/drawing/2018/hyperlinkcolor" val="tx"/>
                              </a:ext>
                            </a:extLst>
                          </a:hlinkClick>
                        </a:rPr>
                        <a:t>Document store</a:t>
                      </a:r>
                      <a:br>
                        <a:rPr lang="fr-FR" dirty="0">
                          <a:solidFill>
                            <a:schemeClr val="tx1"/>
                          </a:solidFill>
                          <a:latin typeface="Times New Roman" panose="02020603050405020304" pitchFamily="18" charset="0"/>
                          <a:cs typeface="Times New Roman" panose="02020603050405020304" pitchFamily="18" charset="0"/>
                        </a:rPr>
                      </a:br>
                      <a:r>
                        <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4">
                            <a:extLst>
                              <a:ext uri="{A12FA001-AC4F-418D-AE19-62706E023703}">
                                <ahyp:hlinkClr xmlns:ahyp="http://schemas.microsoft.com/office/drawing/2018/hyperlinkcolor" val="tx"/>
                              </a:ext>
                            </a:extLst>
                          </a:hlinkClick>
                        </a:rPr>
                        <a:t>Graph DBMS</a:t>
                      </a:r>
                      <a:br>
                        <a:rPr lang="fr-FR" dirty="0">
                          <a:solidFill>
                            <a:schemeClr val="tx1"/>
                          </a:solidFill>
                          <a:latin typeface="Times New Roman" panose="02020603050405020304" pitchFamily="18" charset="0"/>
                          <a:cs typeface="Times New Roman" panose="02020603050405020304" pitchFamily="18" charset="0"/>
                        </a:rPr>
                      </a:br>
                      <a:r>
                        <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5">
                            <a:extLst>
                              <a:ext uri="{A12FA001-AC4F-418D-AE19-62706E023703}">
                                <ahyp:hlinkClr xmlns:ahyp="http://schemas.microsoft.com/office/drawing/2018/hyperlinkcolor" val="tx"/>
                              </a:ext>
                            </a:extLst>
                          </a:hlinkClick>
                        </a:rPr>
                        <a:t>Spatial DBMS</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3">
                            <a:extLst>
                              <a:ext uri="{A12FA001-AC4F-418D-AE19-62706E023703}">
                                <ahyp:hlinkClr xmlns:ahyp="http://schemas.microsoft.com/office/drawing/2018/hyperlinkcolor" val="tx"/>
                              </a:ext>
                            </a:extLst>
                          </a:hlinkClick>
                        </a:rPr>
                        <a:t>Document store</a:t>
                      </a:r>
                      <a:br>
                        <a:rPr lang="fr-FR" dirty="0">
                          <a:solidFill>
                            <a:schemeClr val="tx1"/>
                          </a:solidFill>
                          <a:latin typeface="Times New Roman" panose="02020603050405020304" pitchFamily="18" charset="0"/>
                          <a:cs typeface="Times New Roman" panose="02020603050405020304" pitchFamily="18" charset="0"/>
                        </a:rPr>
                      </a:br>
                      <a:r>
                        <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5">
                            <a:extLst>
                              <a:ext uri="{A12FA001-AC4F-418D-AE19-62706E023703}">
                                <ahyp:hlinkClr xmlns:ahyp="http://schemas.microsoft.com/office/drawing/2018/hyperlinkcolor" val="tx"/>
                              </a:ext>
                            </a:extLst>
                          </a:hlinkClick>
                        </a:rPr>
                        <a:t>Spatial DBMS</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3">
                            <a:extLst>
                              <a:ext uri="{A12FA001-AC4F-418D-AE19-62706E023703}">
                                <ahyp:hlinkClr xmlns:ahyp="http://schemas.microsoft.com/office/drawing/2018/hyperlinkcolor" val="tx"/>
                              </a:ext>
                            </a:extLst>
                          </a:hlinkClick>
                        </a:rPr>
                        <a:t>Document store</a:t>
                      </a:r>
                      <a:br>
                        <a:rPr lang="fr-FR" dirty="0">
                          <a:solidFill>
                            <a:schemeClr val="tx1"/>
                          </a:solidFill>
                          <a:latin typeface="Times New Roman" panose="02020603050405020304" pitchFamily="18" charset="0"/>
                          <a:cs typeface="Times New Roman" panose="02020603050405020304" pitchFamily="18" charset="0"/>
                        </a:rPr>
                      </a:br>
                      <a:r>
                        <a:rPr lang="fr-FR" sz="1800" b="0" i="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5">
                            <a:extLst>
                              <a:ext uri="{A12FA001-AC4F-418D-AE19-62706E023703}">
                                <ahyp:hlinkClr xmlns:ahyp="http://schemas.microsoft.com/office/drawing/2018/hyperlinkcolor" val="tx"/>
                              </a:ext>
                            </a:extLst>
                          </a:hlinkClick>
                        </a:rPr>
                        <a:t>Spatial DBMS</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45651764"/>
                  </a:ext>
                </a:extLst>
              </a:tr>
              <a:tr h="707146">
                <a:tc>
                  <a:txBody>
                    <a:bodyPr/>
                    <a:lstStyle/>
                    <a:p>
                      <a:pPr marL="0" algn="ctr" defTabSz="914400" rtl="0" eaLnBrk="1" latinLnBrk="0" hangingPunct="1"/>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Developer</a:t>
                      </a:r>
                      <a:endPar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endParaRPr>
                    </a:p>
                  </a:txBody>
                  <a:tcPr>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Microsoft</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Oracle</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PostgreSQL Global </a:t>
                      </a:r>
                      <a:r>
                        <a:rPr lang="fr-FR" sz="1800" b="0" i="0" kern="1200" dirty="0" err="1">
                          <a:solidFill>
                            <a:schemeClr val="tx1"/>
                          </a:solidFill>
                          <a:effectLst/>
                          <a:latin typeface="Times New Roman" panose="02020603050405020304" pitchFamily="18" charset="0"/>
                          <a:ea typeface="+mn-ea"/>
                          <a:cs typeface="Times New Roman" panose="02020603050405020304" pitchFamily="18" charset="0"/>
                        </a:rPr>
                        <a:t>Development</a:t>
                      </a: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 Group</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61138318"/>
                  </a:ext>
                </a:extLst>
              </a:tr>
              <a:tr h="707146">
                <a:tc>
                  <a:txBody>
                    <a:bodyPr/>
                    <a:lstStyle/>
                    <a:p>
                      <a:pPr marL="0" algn="ctr" defTabSz="914400" rtl="0" eaLnBrk="1" latinLnBrk="0" hangingPunct="1"/>
                      <a:r>
                        <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rPr>
                        <a:t>Initial release</a:t>
                      </a:r>
                    </a:p>
                  </a:txBody>
                  <a:tcPr>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fontAlgn="t"/>
                      <a:br>
                        <a:rPr lang="fr-FR" dirty="0">
                          <a:solidFill>
                            <a:schemeClr val="tx1"/>
                          </a:solidFill>
                          <a:effectLst/>
                          <a:latin typeface="Times New Roman" panose="02020603050405020304" pitchFamily="18" charset="0"/>
                          <a:cs typeface="Times New Roman" panose="02020603050405020304" pitchFamily="18" charset="0"/>
                        </a:rPr>
                      </a:br>
                      <a:r>
                        <a:rPr lang="fr-FR" dirty="0">
                          <a:solidFill>
                            <a:schemeClr val="tx1"/>
                          </a:solidFill>
                          <a:effectLst/>
                          <a:latin typeface="Times New Roman" panose="02020603050405020304" pitchFamily="18" charset="0"/>
                          <a:cs typeface="Times New Roman" panose="02020603050405020304" pitchFamily="18" charset="0"/>
                        </a:rPr>
                        <a:t>1989</a:t>
                      </a: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1995</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1989</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19643270"/>
                  </a:ext>
                </a:extLst>
              </a:tr>
              <a:tr h="707146">
                <a:tc>
                  <a:txBody>
                    <a:bodyPr/>
                    <a:lstStyle/>
                    <a:p>
                      <a:pPr marL="0" algn="ctr" defTabSz="914400" rtl="0" eaLnBrk="1" latinLnBrk="0" hangingPunct="1"/>
                      <a:r>
                        <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rPr>
                        <a:t>License</a:t>
                      </a:r>
                    </a:p>
                  </a:txBody>
                  <a:tcPr>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commercial</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Open Source</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pPr algn="ct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Open Source</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95804227"/>
                  </a:ext>
                </a:extLst>
              </a:tr>
              <a:tr h="707146">
                <a:tc>
                  <a:txBody>
                    <a:bodyPr/>
                    <a:lstStyle/>
                    <a:p>
                      <a:pPr marL="0" algn="ctr" defTabSz="914400" rtl="0" eaLnBrk="1" latinLnBrk="0" hangingPunct="1"/>
                      <a:r>
                        <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rPr>
                        <a:t>Cloud-</a:t>
                      </a:r>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based</a:t>
                      </a:r>
                      <a:r>
                        <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rPr>
                        <a:t> </a:t>
                      </a:r>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only</a:t>
                      </a:r>
                      <a:endPar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endParaRPr>
                    </a:p>
                  </a:txBody>
                  <a:tcPr>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noFill/>
                  </a:tcPr>
                </a:tc>
                <a:tc>
                  <a:txBody>
                    <a:bodyPr/>
                    <a:lstStyle/>
                    <a:p>
                      <a:pPr algn="ct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no</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noFill/>
                  </a:tcPr>
                </a:tc>
                <a:tc>
                  <a:txBody>
                    <a:bodyPr/>
                    <a:lstStyle/>
                    <a:p>
                      <a:pPr algn="ct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no</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noFill/>
                  </a:tcPr>
                </a:tc>
                <a:tc>
                  <a:txBody>
                    <a:bodyPr/>
                    <a:lstStyle/>
                    <a:p>
                      <a:pPr algn="ctr"/>
                      <a:r>
                        <a:rPr lang="fr-FR" sz="1800" b="0" i="0" kern="1200" dirty="0">
                          <a:solidFill>
                            <a:schemeClr val="tx1"/>
                          </a:solidFill>
                          <a:effectLst/>
                          <a:latin typeface="Times New Roman" panose="02020603050405020304" pitchFamily="18" charset="0"/>
                          <a:ea typeface="+mn-ea"/>
                          <a:cs typeface="Times New Roman" panose="02020603050405020304" pitchFamily="18" charset="0"/>
                        </a:rPr>
                        <a:t>no</a:t>
                      </a:r>
                      <a:endParaRPr lang="fr-FR" dirty="0">
                        <a:solidFill>
                          <a:schemeClr val="tx1"/>
                        </a:solidFill>
                        <a:latin typeface="Times New Roman" panose="02020603050405020304" pitchFamily="18" charset="0"/>
                        <a:cs typeface="Times New Roman" panose="02020603050405020304" pitchFamily="18" charset="0"/>
                      </a:endParaRPr>
                    </a:p>
                  </a:txBody>
                  <a:tcPr>
                    <a:lnL w="57150" cap="flat" cmpd="sng" algn="ctr">
                      <a:solidFill>
                        <a:schemeClr val="tx1"/>
                      </a:solidFill>
                      <a:prstDash val="solid"/>
                      <a:round/>
                      <a:headEnd type="none" w="med" len="med"/>
                      <a:tailEnd type="none" w="med" len="med"/>
                    </a:lnL>
                    <a:lnT w="5715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998577728"/>
                  </a:ext>
                </a:extLst>
              </a:tr>
            </a:tbl>
          </a:graphicData>
        </a:graphic>
      </p:graphicFrame>
    </p:spTree>
    <p:extLst>
      <p:ext uri="{BB962C8B-B14F-4D97-AF65-F5344CB8AC3E}">
        <p14:creationId xmlns:p14="http://schemas.microsoft.com/office/powerpoint/2010/main" val="3244143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au 2">
            <a:extLst>
              <a:ext uri="{FF2B5EF4-FFF2-40B4-BE49-F238E27FC236}">
                <a16:creationId xmlns:a16="http://schemas.microsoft.com/office/drawing/2014/main" id="{ABE99101-8FEB-8843-6D14-054DF3DA8E18}"/>
              </a:ext>
            </a:extLst>
          </p:cNvPr>
          <p:cNvGraphicFramePr>
            <a:graphicFrameLocks noGrp="1"/>
          </p:cNvGraphicFramePr>
          <p:nvPr>
            <p:extLst>
              <p:ext uri="{D42A27DB-BD31-4B8C-83A1-F6EECF244321}">
                <p14:modId xmlns:p14="http://schemas.microsoft.com/office/powerpoint/2010/main" val="3916648084"/>
              </p:ext>
            </p:extLst>
          </p:nvPr>
        </p:nvGraphicFramePr>
        <p:xfrm>
          <a:off x="1022413" y="0"/>
          <a:ext cx="11003516" cy="6805227"/>
        </p:xfrm>
        <a:graphic>
          <a:graphicData uri="http://schemas.openxmlformats.org/drawingml/2006/table">
            <a:tbl>
              <a:tblPr firstRow="1" bandRow="1">
                <a:tableStyleId>{5C22544A-7EE6-4342-B048-85BDC9FD1C3A}</a:tableStyleId>
              </a:tblPr>
              <a:tblGrid>
                <a:gridCol w="2750879">
                  <a:extLst>
                    <a:ext uri="{9D8B030D-6E8A-4147-A177-3AD203B41FA5}">
                      <a16:colId xmlns:a16="http://schemas.microsoft.com/office/drawing/2014/main" val="1291939347"/>
                    </a:ext>
                  </a:extLst>
                </a:gridCol>
                <a:gridCol w="2750879">
                  <a:extLst>
                    <a:ext uri="{9D8B030D-6E8A-4147-A177-3AD203B41FA5}">
                      <a16:colId xmlns:a16="http://schemas.microsoft.com/office/drawing/2014/main" val="144159840"/>
                    </a:ext>
                  </a:extLst>
                </a:gridCol>
                <a:gridCol w="2750879">
                  <a:extLst>
                    <a:ext uri="{9D8B030D-6E8A-4147-A177-3AD203B41FA5}">
                      <a16:colId xmlns:a16="http://schemas.microsoft.com/office/drawing/2014/main" val="2091591811"/>
                    </a:ext>
                  </a:extLst>
                </a:gridCol>
                <a:gridCol w="2750879">
                  <a:extLst>
                    <a:ext uri="{9D8B030D-6E8A-4147-A177-3AD203B41FA5}">
                      <a16:colId xmlns:a16="http://schemas.microsoft.com/office/drawing/2014/main" val="4174698258"/>
                    </a:ext>
                  </a:extLst>
                </a:gridCol>
              </a:tblGrid>
              <a:tr h="499092">
                <a:tc>
                  <a:txBody>
                    <a:bodyPr/>
                    <a:lstStyle/>
                    <a:p>
                      <a:pPr marL="0" algn="ctr" defTabSz="914400" rtl="0" eaLnBrk="1" latinLnBrk="0" hangingPunct="1"/>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Implementation</a:t>
                      </a:r>
                      <a:r>
                        <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rPr>
                        <a:t> </a:t>
                      </a:r>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language</a:t>
                      </a:r>
                      <a:endPar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endParaRPr>
                    </a:p>
                  </a:txBody>
                  <a:tcPr>
                    <a:lnR w="57150" cap="flat" cmpd="sng" algn="ctr">
                      <a:solidFill>
                        <a:schemeClr val="tx1"/>
                      </a:solidFill>
                      <a:prstDash val="solid"/>
                      <a:round/>
                      <a:headEnd type="none" w="med" len="med"/>
                      <a:tailEnd type="none" w="med" len="med"/>
                    </a:lnR>
                    <a:lnB w="57150" cap="flat" cmpd="sng" algn="ctr">
                      <a:solidFill>
                        <a:schemeClr val="tx1"/>
                      </a:solidFill>
                      <a:prstDash val="solid"/>
                      <a:round/>
                      <a:headEnd type="none" w="med" len="med"/>
                      <a:tailEnd type="none" w="med" len="med"/>
                    </a:lnB>
                    <a:noFill/>
                  </a:tcPr>
                </a:tc>
                <a:tc>
                  <a:txBody>
                    <a:bodyPr/>
                    <a:lstStyle/>
                    <a:p>
                      <a:r>
                        <a:rPr lang="fr-FR" sz="1800" b="0" i="0" kern="1200" dirty="0">
                          <a:solidFill>
                            <a:schemeClr val="tx1"/>
                          </a:solidFill>
                          <a:effectLst/>
                          <a:latin typeface="+mn-lt"/>
                          <a:ea typeface="+mn-ea"/>
                          <a:cs typeface="+mn-cs"/>
                        </a:rPr>
                        <a:t>C++</a:t>
                      </a:r>
                      <a:endParaRPr lang="fr-FR" sz="1800" dirty="0">
                        <a:solidFill>
                          <a:schemeClr val="tx1"/>
                        </a:solidFill>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B w="57150" cap="flat" cmpd="sng" algn="ctr">
                      <a:solidFill>
                        <a:schemeClr val="tx1"/>
                      </a:solidFill>
                      <a:prstDash val="solid"/>
                      <a:round/>
                      <a:headEnd type="none" w="med" len="med"/>
                      <a:tailEnd type="none" w="med" len="med"/>
                    </a:lnB>
                    <a:noFill/>
                  </a:tcPr>
                </a:tc>
                <a:tc>
                  <a:txBody>
                    <a:bodyPr/>
                    <a:lstStyle/>
                    <a:p>
                      <a:r>
                        <a:rPr lang="fr-FR" sz="1800" b="0" i="0" kern="1200" dirty="0">
                          <a:solidFill>
                            <a:schemeClr val="tx1"/>
                          </a:solidFill>
                          <a:effectLst/>
                          <a:latin typeface="+mn-lt"/>
                          <a:ea typeface="+mn-ea"/>
                          <a:cs typeface="+mn-cs"/>
                        </a:rPr>
                        <a:t>C and C++</a:t>
                      </a:r>
                      <a:endParaRPr lang="fr-FR" sz="1800" dirty="0">
                        <a:solidFill>
                          <a:schemeClr val="tx1"/>
                        </a:solidFill>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B w="57150" cap="flat" cmpd="sng" algn="ctr">
                      <a:solidFill>
                        <a:schemeClr val="tx1"/>
                      </a:solidFill>
                      <a:prstDash val="solid"/>
                      <a:round/>
                      <a:headEnd type="none" w="med" len="med"/>
                      <a:tailEnd type="none" w="med" len="med"/>
                    </a:lnB>
                    <a:noFill/>
                  </a:tcPr>
                </a:tc>
                <a:tc>
                  <a:txBody>
                    <a:bodyPr/>
                    <a:lstStyle/>
                    <a:p>
                      <a:r>
                        <a:rPr lang="fr-FR" sz="1800" b="0" i="0" kern="1200" dirty="0">
                          <a:solidFill>
                            <a:schemeClr val="tx1"/>
                          </a:solidFill>
                          <a:effectLst/>
                          <a:latin typeface="+mn-lt"/>
                          <a:ea typeface="+mn-ea"/>
                          <a:cs typeface="+mn-cs"/>
                        </a:rPr>
                        <a:t>C</a:t>
                      </a:r>
                      <a:endParaRPr lang="fr-FR" sz="1800" dirty="0">
                        <a:solidFill>
                          <a:schemeClr val="tx1"/>
                        </a:solidFill>
                      </a:endParaRPr>
                    </a:p>
                  </a:txBody>
                  <a:tcPr>
                    <a:lnL w="57150" cap="flat" cmpd="sng" algn="ctr">
                      <a:solidFill>
                        <a:schemeClr val="tx1"/>
                      </a:solidFill>
                      <a:prstDash val="solid"/>
                      <a:round/>
                      <a:headEnd type="none" w="med" len="med"/>
                      <a:tailEnd type="none" w="med" len="med"/>
                    </a:lnL>
                    <a:lnB w="571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75046066"/>
                  </a:ext>
                </a:extLst>
              </a:tr>
              <a:tr h="2485078">
                <a:tc>
                  <a:txBody>
                    <a:bodyPr/>
                    <a:lstStyle/>
                    <a:p>
                      <a:pPr marL="0" algn="ctr" defTabSz="914400" rtl="0" eaLnBrk="1" latinLnBrk="0" hangingPunct="1"/>
                      <a:r>
                        <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rPr>
                        <a:t>Server operating </a:t>
                      </a:r>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systems</a:t>
                      </a:r>
                      <a:endPar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endParaRPr>
                    </a:p>
                  </a:txBody>
                  <a:tcPr>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r>
                        <a:rPr lang="fr-FR" sz="1800" b="0" i="0" kern="1200" dirty="0">
                          <a:solidFill>
                            <a:schemeClr val="tx1"/>
                          </a:solidFill>
                          <a:effectLst/>
                          <a:latin typeface="+mn-lt"/>
                          <a:ea typeface="+mn-ea"/>
                          <a:cs typeface="+mn-cs"/>
                        </a:rPr>
                        <a:t>Linux</a:t>
                      </a:r>
                      <a:br>
                        <a:rPr lang="fr-FR" sz="1800" dirty="0">
                          <a:solidFill>
                            <a:schemeClr val="tx1"/>
                          </a:solidFill>
                        </a:rPr>
                      </a:br>
                      <a:r>
                        <a:rPr lang="fr-FR" sz="1800" b="0" i="0" kern="1200" dirty="0">
                          <a:solidFill>
                            <a:schemeClr val="tx1"/>
                          </a:solidFill>
                          <a:effectLst/>
                          <a:latin typeface="+mn-lt"/>
                          <a:ea typeface="+mn-ea"/>
                          <a:cs typeface="+mn-cs"/>
                        </a:rPr>
                        <a:t>Windows</a:t>
                      </a:r>
                      <a:endParaRPr lang="fr-FR" sz="1800" dirty="0">
                        <a:solidFill>
                          <a:schemeClr val="tx1"/>
                        </a:solidFill>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r>
                        <a:rPr lang="fr-FR" sz="1800" b="0" i="0" kern="1200" dirty="0">
                          <a:solidFill>
                            <a:schemeClr val="tx1"/>
                          </a:solidFill>
                          <a:effectLst/>
                          <a:latin typeface="+mn-lt"/>
                          <a:ea typeface="+mn-ea"/>
                          <a:cs typeface="+mn-cs"/>
                        </a:rPr>
                        <a:t>FreeBSD</a:t>
                      </a:r>
                      <a:br>
                        <a:rPr lang="fr-FR" sz="1800" dirty="0">
                          <a:solidFill>
                            <a:schemeClr val="tx1"/>
                          </a:solidFill>
                        </a:rPr>
                      </a:br>
                      <a:r>
                        <a:rPr lang="fr-FR" sz="1800" b="0" i="0" kern="1200" dirty="0">
                          <a:solidFill>
                            <a:schemeClr val="tx1"/>
                          </a:solidFill>
                          <a:effectLst/>
                          <a:latin typeface="+mn-lt"/>
                          <a:ea typeface="+mn-ea"/>
                          <a:cs typeface="+mn-cs"/>
                        </a:rPr>
                        <a:t>Linux</a:t>
                      </a:r>
                      <a:br>
                        <a:rPr lang="fr-FR" sz="1800" dirty="0">
                          <a:solidFill>
                            <a:schemeClr val="tx1"/>
                          </a:solidFill>
                        </a:rPr>
                      </a:br>
                      <a:r>
                        <a:rPr lang="fr-FR" sz="1800" b="0" i="0" kern="1200" dirty="0">
                          <a:solidFill>
                            <a:schemeClr val="tx1"/>
                          </a:solidFill>
                          <a:effectLst/>
                          <a:latin typeface="+mn-lt"/>
                          <a:ea typeface="+mn-ea"/>
                          <a:cs typeface="+mn-cs"/>
                        </a:rPr>
                        <a:t>OS X</a:t>
                      </a:r>
                      <a:br>
                        <a:rPr lang="fr-FR" sz="1800" dirty="0">
                          <a:solidFill>
                            <a:schemeClr val="tx1"/>
                          </a:solidFill>
                        </a:rPr>
                      </a:br>
                      <a:r>
                        <a:rPr lang="fr-FR" sz="1800" b="0" i="0" kern="1200" dirty="0">
                          <a:solidFill>
                            <a:schemeClr val="tx1"/>
                          </a:solidFill>
                          <a:effectLst/>
                          <a:latin typeface="+mn-lt"/>
                          <a:ea typeface="+mn-ea"/>
                          <a:cs typeface="+mn-cs"/>
                        </a:rPr>
                        <a:t>Solaris</a:t>
                      </a:r>
                      <a:br>
                        <a:rPr lang="fr-FR" sz="1800" dirty="0">
                          <a:solidFill>
                            <a:schemeClr val="tx1"/>
                          </a:solidFill>
                        </a:rPr>
                      </a:br>
                      <a:r>
                        <a:rPr lang="fr-FR" sz="1800" b="0" i="0" kern="1200" dirty="0">
                          <a:solidFill>
                            <a:schemeClr val="tx1"/>
                          </a:solidFill>
                          <a:effectLst/>
                          <a:latin typeface="+mn-lt"/>
                          <a:ea typeface="+mn-ea"/>
                          <a:cs typeface="+mn-cs"/>
                        </a:rPr>
                        <a:t>Windows</a:t>
                      </a:r>
                      <a:endParaRPr lang="fr-FR" sz="1800" dirty="0">
                        <a:solidFill>
                          <a:schemeClr val="tx1"/>
                        </a:solidFill>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tc>
                  <a:txBody>
                    <a:bodyPr/>
                    <a:lstStyle/>
                    <a:p>
                      <a:r>
                        <a:rPr lang="fr-FR" sz="1800" b="0" i="0" kern="1200" dirty="0">
                          <a:solidFill>
                            <a:schemeClr val="tx1"/>
                          </a:solidFill>
                          <a:effectLst/>
                          <a:latin typeface="+mn-lt"/>
                          <a:ea typeface="+mn-ea"/>
                          <a:cs typeface="+mn-cs"/>
                        </a:rPr>
                        <a:t>FreeBSD</a:t>
                      </a:r>
                      <a:br>
                        <a:rPr lang="fr-FR" sz="1800" dirty="0">
                          <a:solidFill>
                            <a:schemeClr val="tx1"/>
                          </a:solidFill>
                        </a:rPr>
                      </a:br>
                      <a:r>
                        <a:rPr lang="fr-FR" sz="1800" b="0" i="0" kern="1200" dirty="0">
                          <a:solidFill>
                            <a:schemeClr val="tx1"/>
                          </a:solidFill>
                          <a:effectLst/>
                          <a:latin typeface="+mn-lt"/>
                          <a:ea typeface="+mn-ea"/>
                          <a:cs typeface="+mn-cs"/>
                        </a:rPr>
                        <a:t>HP-UX</a:t>
                      </a:r>
                      <a:br>
                        <a:rPr lang="fr-FR" sz="1800" dirty="0">
                          <a:solidFill>
                            <a:schemeClr val="tx1"/>
                          </a:solidFill>
                        </a:rPr>
                      </a:br>
                      <a:r>
                        <a:rPr lang="fr-FR" sz="1800" b="0" i="0" kern="1200" dirty="0">
                          <a:solidFill>
                            <a:schemeClr val="tx1"/>
                          </a:solidFill>
                          <a:effectLst/>
                          <a:latin typeface="+mn-lt"/>
                          <a:ea typeface="+mn-ea"/>
                          <a:cs typeface="+mn-cs"/>
                        </a:rPr>
                        <a:t>Linux</a:t>
                      </a:r>
                      <a:br>
                        <a:rPr lang="fr-FR" sz="1800" dirty="0">
                          <a:solidFill>
                            <a:schemeClr val="tx1"/>
                          </a:solidFill>
                        </a:rPr>
                      </a:br>
                      <a:r>
                        <a:rPr lang="fr-FR" sz="1800" b="0" i="0" kern="1200" dirty="0" err="1">
                          <a:solidFill>
                            <a:schemeClr val="tx1"/>
                          </a:solidFill>
                          <a:effectLst/>
                          <a:latin typeface="+mn-lt"/>
                          <a:ea typeface="+mn-ea"/>
                          <a:cs typeface="+mn-cs"/>
                        </a:rPr>
                        <a:t>NetBSD</a:t>
                      </a:r>
                      <a:br>
                        <a:rPr lang="fr-FR" sz="1800" dirty="0">
                          <a:solidFill>
                            <a:schemeClr val="tx1"/>
                          </a:solidFill>
                        </a:rPr>
                      </a:br>
                      <a:r>
                        <a:rPr lang="fr-FR" sz="1800" b="0" i="0" kern="1200" dirty="0" err="1">
                          <a:solidFill>
                            <a:schemeClr val="tx1"/>
                          </a:solidFill>
                          <a:effectLst/>
                          <a:latin typeface="+mn-lt"/>
                          <a:ea typeface="+mn-ea"/>
                          <a:cs typeface="+mn-cs"/>
                        </a:rPr>
                        <a:t>OpenBSD</a:t>
                      </a:r>
                      <a:br>
                        <a:rPr lang="fr-FR" sz="1800" dirty="0">
                          <a:solidFill>
                            <a:schemeClr val="tx1"/>
                          </a:solidFill>
                        </a:rPr>
                      </a:br>
                      <a:r>
                        <a:rPr lang="fr-FR" sz="1800" b="0" i="0" kern="1200" dirty="0">
                          <a:solidFill>
                            <a:schemeClr val="tx1"/>
                          </a:solidFill>
                          <a:effectLst/>
                          <a:latin typeface="+mn-lt"/>
                          <a:ea typeface="+mn-ea"/>
                          <a:cs typeface="+mn-cs"/>
                        </a:rPr>
                        <a:t>OS X</a:t>
                      </a:r>
                      <a:br>
                        <a:rPr lang="fr-FR" sz="1800" dirty="0">
                          <a:solidFill>
                            <a:schemeClr val="tx1"/>
                          </a:solidFill>
                        </a:rPr>
                      </a:br>
                      <a:r>
                        <a:rPr lang="fr-FR" sz="1800" b="0" i="0" kern="1200" dirty="0">
                          <a:solidFill>
                            <a:schemeClr val="tx1"/>
                          </a:solidFill>
                          <a:effectLst/>
                          <a:latin typeface="+mn-lt"/>
                          <a:ea typeface="+mn-ea"/>
                          <a:cs typeface="+mn-cs"/>
                        </a:rPr>
                        <a:t>Solaris</a:t>
                      </a:r>
                      <a:br>
                        <a:rPr lang="fr-FR" sz="1800" dirty="0">
                          <a:solidFill>
                            <a:schemeClr val="tx1"/>
                          </a:solidFill>
                        </a:rPr>
                      </a:br>
                      <a:r>
                        <a:rPr lang="fr-FR" sz="1800" b="0" i="0" kern="1200" dirty="0">
                          <a:solidFill>
                            <a:schemeClr val="tx1"/>
                          </a:solidFill>
                          <a:effectLst/>
                          <a:latin typeface="+mn-lt"/>
                          <a:ea typeface="+mn-ea"/>
                          <a:cs typeface="+mn-cs"/>
                        </a:rPr>
                        <a:t>Unix</a:t>
                      </a:r>
                      <a:br>
                        <a:rPr lang="fr-FR" sz="1800" dirty="0">
                          <a:solidFill>
                            <a:schemeClr val="tx1"/>
                          </a:solidFill>
                        </a:rPr>
                      </a:br>
                      <a:r>
                        <a:rPr lang="fr-FR" sz="1800" b="0" i="0" kern="1200" dirty="0">
                          <a:solidFill>
                            <a:schemeClr val="tx1"/>
                          </a:solidFill>
                          <a:effectLst/>
                          <a:latin typeface="+mn-lt"/>
                          <a:ea typeface="+mn-ea"/>
                          <a:cs typeface="+mn-cs"/>
                        </a:rPr>
                        <a:t>Windows</a:t>
                      </a:r>
                      <a:endParaRPr lang="fr-FR" sz="1800" dirty="0">
                        <a:solidFill>
                          <a:schemeClr val="tx1"/>
                        </a:solidFill>
                      </a:endParaRPr>
                    </a:p>
                  </a:txBody>
                  <a:tcPr>
                    <a:lnL w="57150" cap="flat" cmpd="sng" algn="ctr">
                      <a:solidFill>
                        <a:schemeClr val="tx1"/>
                      </a:solidFill>
                      <a:prstDash val="solid"/>
                      <a:round/>
                      <a:headEnd type="none" w="med" len="med"/>
                      <a:tailEnd type="none" w="med" len="med"/>
                    </a:lnL>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4509203"/>
                  </a:ext>
                </a:extLst>
              </a:tr>
              <a:tr h="3421947">
                <a:tc>
                  <a:txBody>
                    <a:bodyPr/>
                    <a:lstStyle/>
                    <a:p>
                      <a:pPr marL="0" algn="ctr" defTabSz="914400" rtl="0" eaLnBrk="1" latinLnBrk="0" hangingPunct="1"/>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Supported</a:t>
                      </a:r>
                      <a:r>
                        <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rPr>
                        <a:t> </a:t>
                      </a:r>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programming</a:t>
                      </a:r>
                      <a:r>
                        <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rPr>
                        <a:t> </a:t>
                      </a:r>
                      <a:r>
                        <a:rPr lang="fr-FR" sz="2400" b="1" i="0" kern="1200" dirty="0" err="1">
                          <a:solidFill>
                            <a:schemeClr val="accent4">
                              <a:lumMod val="50000"/>
                            </a:schemeClr>
                          </a:solidFill>
                          <a:effectLst/>
                          <a:latin typeface="Times New Roman" panose="02020603050405020304" pitchFamily="18" charset="0"/>
                          <a:ea typeface="+mn-ea"/>
                          <a:cs typeface="Times New Roman" panose="02020603050405020304" pitchFamily="18" charset="0"/>
                        </a:rPr>
                        <a:t>languages</a:t>
                      </a:r>
                      <a:endParaRPr lang="fr-FR" sz="2400" b="1" i="0" kern="1200" dirty="0">
                        <a:solidFill>
                          <a:schemeClr val="accent4">
                            <a:lumMod val="50000"/>
                          </a:schemeClr>
                        </a:solidFill>
                        <a:effectLst/>
                        <a:latin typeface="Times New Roman" panose="02020603050405020304" pitchFamily="18" charset="0"/>
                        <a:ea typeface="+mn-ea"/>
                        <a:cs typeface="Times New Roman" panose="02020603050405020304" pitchFamily="18" charset="0"/>
                      </a:endParaRPr>
                    </a:p>
                  </a:txBody>
                  <a:tcPr>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noFill/>
                  </a:tcPr>
                </a:tc>
                <a:tc>
                  <a:txBody>
                    <a:bodyPr/>
                    <a:lstStyle/>
                    <a:p>
                      <a:r>
                        <a:rPr lang="fr-FR" sz="1800" b="0" i="0" kern="1200" dirty="0">
                          <a:solidFill>
                            <a:schemeClr val="tx1"/>
                          </a:solidFill>
                          <a:effectLst/>
                          <a:latin typeface="+mn-lt"/>
                          <a:ea typeface="+mn-ea"/>
                          <a:cs typeface="+mn-cs"/>
                        </a:rPr>
                        <a:t>C#</a:t>
                      </a:r>
                      <a:br>
                        <a:rPr lang="fr-FR" sz="1800" dirty="0">
                          <a:solidFill>
                            <a:schemeClr val="tx1"/>
                          </a:solidFill>
                        </a:rPr>
                      </a:br>
                      <a:r>
                        <a:rPr lang="fr-FR" sz="1800" b="0" i="0" kern="1200" dirty="0">
                          <a:solidFill>
                            <a:schemeClr val="tx1"/>
                          </a:solidFill>
                          <a:effectLst/>
                          <a:latin typeface="+mn-lt"/>
                          <a:ea typeface="+mn-ea"/>
                          <a:cs typeface="+mn-cs"/>
                        </a:rPr>
                        <a:t>C++</a:t>
                      </a:r>
                      <a:br>
                        <a:rPr lang="fr-FR" sz="1800" dirty="0">
                          <a:solidFill>
                            <a:schemeClr val="tx1"/>
                          </a:solidFill>
                        </a:rPr>
                      </a:br>
                      <a:r>
                        <a:rPr lang="fr-FR" sz="1800" b="0" i="0" kern="1200" dirty="0">
                          <a:solidFill>
                            <a:schemeClr val="tx1"/>
                          </a:solidFill>
                          <a:effectLst/>
                          <a:latin typeface="+mn-lt"/>
                          <a:ea typeface="+mn-ea"/>
                          <a:cs typeface="+mn-cs"/>
                        </a:rPr>
                        <a:t>Delphi</a:t>
                      </a:r>
                      <a:br>
                        <a:rPr lang="fr-FR" sz="1800" dirty="0">
                          <a:solidFill>
                            <a:schemeClr val="tx1"/>
                          </a:solidFill>
                        </a:rPr>
                      </a:br>
                      <a:r>
                        <a:rPr lang="fr-FR" sz="1800" b="0" i="0" kern="1200" dirty="0">
                          <a:solidFill>
                            <a:schemeClr val="tx1"/>
                          </a:solidFill>
                          <a:effectLst/>
                          <a:latin typeface="+mn-lt"/>
                          <a:ea typeface="+mn-ea"/>
                          <a:cs typeface="+mn-cs"/>
                        </a:rPr>
                        <a:t>Go</a:t>
                      </a:r>
                      <a:br>
                        <a:rPr lang="fr-FR" sz="1800" dirty="0">
                          <a:solidFill>
                            <a:schemeClr val="tx1"/>
                          </a:solidFill>
                        </a:rPr>
                      </a:br>
                      <a:r>
                        <a:rPr lang="fr-FR" sz="1800" b="0" i="0" kern="1200" dirty="0">
                          <a:solidFill>
                            <a:schemeClr val="tx1"/>
                          </a:solidFill>
                          <a:effectLst/>
                          <a:latin typeface="+mn-lt"/>
                          <a:ea typeface="+mn-ea"/>
                          <a:cs typeface="+mn-cs"/>
                        </a:rPr>
                        <a:t>Java</a:t>
                      </a:r>
                      <a:br>
                        <a:rPr lang="fr-FR" sz="1800" dirty="0">
                          <a:solidFill>
                            <a:schemeClr val="tx1"/>
                          </a:solidFill>
                        </a:rPr>
                      </a:br>
                      <a:r>
                        <a:rPr lang="fr-FR" sz="1800" b="0" i="0" kern="1200" dirty="0">
                          <a:solidFill>
                            <a:schemeClr val="tx1"/>
                          </a:solidFill>
                          <a:effectLst/>
                          <a:latin typeface="+mn-lt"/>
                          <a:ea typeface="+mn-ea"/>
                          <a:cs typeface="+mn-cs"/>
                        </a:rPr>
                        <a:t>JavaScript (Node.js)</a:t>
                      </a:r>
                      <a:br>
                        <a:rPr lang="fr-FR" sz="1800" dirty="0">
                          <a:solidFill>
                            <a:schemeClr val="tx1"/>
                          </a:solidFill>
                        </a:rPr>
                      </a:br>
                      <a:r>
                        <a:rPr lang="fr-FR" sz="1800" b="0" i="0" kern="1200" dirty="0">
                          <a:solidFill>
                            <a:schemeClr val="tx1"/>
                          </a:solidFill>
                          <a:effectLst/>
                          <a:latin typeface="+mn-lt"/>
                          <a:ea typeface="+mn-ea"/>
                          <a:cs typeface="+mn-cs"/>
                        </a:rPr>
                        <a:t>PHP</a:t>
                      </a:r>
                      <a:br>
                        <a:rPr lang="fr-FR" sz="1800" dirty="0">
                          <a:solidFill>
                            <a:schemeClr val="tx1"/>
                          </a:solidFill>
                        </a:rPr>
                      </a:br>
                      <a:r>
                        <a:rPr lang="fr-FR" sz="1800" b="0" i="0" kern="1200" dirty="0">
                          <a:solidFill>
                            <a:schemeClr val="tx1"/>
                          </a:solidFill>
                          <a:effectLst/>
                          <a:latin typeface="+mn-lt"/>
                          <a:ea typeface="+mn-ea"/>
                          <a:cs typeface="+mn-cs"/>
                        </a:rPr>
                        <a:t>Python</a:t>
                      </a:r>
                      <a:br>
                        <a:rPr lang="fr-FR" sz="1800" dirty="0">
                          <a:solidFill>
                            <a:schemeClr val="tx1"/>
                          </a:solidFill>
                        </a:rPr>
                      </a:br>
                      <a:r>
                        <a:rPr lang="fr-FR" sz="1800" b="0" i="0" kern="1200" dirty="0">
                          <a:solidFill>
                            <a:schemeClr val="tx1"/>
                          </a:solidFill>
                          <a:effectLst/>
                          <a:latin typeface="+mn-lt"/>
                          <a:ea typeface="+mn-ea"/>
                          <a:cs typeface="+mn-cs"/>
                        </a:rPr>
                        <a:t>R</a:t>
                      </a:r>
                      <a:br>
                        <a:rPr lang="fr-FR" sz="1800" dirty="0">
                          <a:solidFill>
                            <a:schemeClr val="tx1"/>
                          </a:solidFill>
                        </a:rPr>
                      </a:br>
                      <a:r>
                        <a:rPr lang="fr-FR" sz="1800" b="0" i="0" kern="1200" dirty="0">
                          <a:solidFill>
                            <a:schemeClr val="tx1"/>
                          </a:solidFill>
                          <a:effectLst/>
                          <a:latin typeface="+mn-lt"/>
                          <a:ea typeface="+mn-ea"/>
                          <a:cs typeface="+mn-cs"/>
                        </a:rPr>
                        <a:t>Ruby</a:t>
                      </a:r>
                      <a:br>
                        <a:rPr lang="fr-FR" sz="1800" dirty="0">
                          <a:solidFill>
                            <a:schemeClr val="tx1"/>
                          </a:solidFill>
                        </a:rPr>
                      </a:br>
                      <a:r>
                        <a:rPr lang="fr-FR" sz="1800" b="0" i="0" kern="1200" dirty="0">
                          <a:solidFill>
                            <a:schemeClr val="tx1"/>
                          </a:solidFill>
                          <a:effectLst/>
                          <a:latin typeface="+mn-lt"/>
                          <a:ea typeface="+mn-ea"/>
                          <a:cs typeface="+mn-cs"/>
                        </a:rPr>
                        <a:t>Visual Basic</a:t>
                      </a:r>
                      <a:endParaRPr lang="fr-FR" sz="1800" dirty="0">
                        <a:solidFill>
                          <a:schemeClr val="tx1"/>
                        </a:solidFill>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noFill/>
                  </a:tcPr>
                </a:tc>
                <a:tc>
                  <a:txBody>
                    <a:bodyPr/>
                    <a:lstStyle/>
                    <a:p>
                      <a:r>
                        <a:rPr lang="fr-FR" sz="1800" b="0" i="0" kern="1200" dirty="0">
                          <a:solidFill>
                            <a:schemeClr val="tx1"/>
                          </a:solidFill>
                          <a:effectLst/>
                          <a:latin typeface="+mn-lt"/>
                          <a:ea typeface="+mn-ea"/>
                          <a:cs typeface="+mn-cs"/>
                        </a:rPr>
                        <a:t>Ada</a:t>
                      </a:r>
                      <a:br>
                        <a:rPr lang="fr-FR" sz="1800" dirty="0">
                          <a:solidFill>
                            <a:schemeClr val="tx1"/>
                          </a:solidFill>
                        </a:rPr>
                      </a:br>
                      <a:r>
                        <a:rPr lang="fr-FR" sz="1800" b="0" i="0" kern="1200" dirty="0">
                          <a:solidFill>
                            <a:schemeClr val="tx1"/>
                          </a:solidFill>
                          <a:effectLst/>
                          <a:latin typeface="+mn-lt"/>
                          <a:ea typeface="+mn-ea"/>
                          <a:cs typeface="+mn-cs"/>
                        </a:rPr>
                        <a:t>C</a:t>
                      </a:r>
                      <a:br>
                        <a:rPr lang="fr-FR" sz="1800" dirty="0">
                          <a:solidFill>
                            <a:schemeClr val="tx1"/>
                          </a:solidFill>
                        </a:rPr>
                      </a:br>
                      <a:r>
                        <a:rPr lang="fr-FR" sz="1800" b="0" i="0" kern="1200" dirty="0" err="1">
                          <a:solidFill>
                            <a:schemeClr val="tx1"/>
                          </a:solidFill>
                          <a:effectLst/>
                          <a:latin typeface="+mn-lt"/>
                          <a:ea typeface="+mn-ea"/>
                          <a:cs typeface="+mn-cs"/>
                        </a:rPr>
                        <a:t>C</a:t>
                      </a:r>
                      <a:r>
                        <a:rPr lang="fr-FR" sz="1800" b="0" i="0" kern="1200" dirty="0">
                          <a:solidFill>
                            <a:schemeClr val="tx1"/>
                          </a:solidFill>
                          <a:effectLst/>
                          <a:latin typeface="+mn-lt"/>
                          <a:ea typeface="+mn-ea"/>
                          <a:cs typeface="+mn-cs"/>
                        </a:rPr>
                        <a:t>#</a:t>
                      </a:r>
                      <a:br>
                        <a:rPr lang="fr-FR" sz="1800" dirty="0">
                          <a:solidFill>
                            <a:schemeClr val="tx1"/>
                          </a:solidFill>
                        </a:rPr>
                      </a:br>
                      <a:r>
                        <a:rPr lang="fr-FR" sz="1800" b="0" i="0" kern="1200" dirty="0">
                          <a:solidFill>
                            <a:schemeClr val="tx1"/>
                          </a:solidFill>
                          <a:effectLst/>
                          <a:latin typeface="+mn-lt"/>
                          <a:ea typeface="+mn-ea"/>
                          <a:cs typeface="+mn-cs"/>
                        </a:rPr>
                        <a:t>C++</a:t>
                      </a:r>
                      <a:br>
                        <a:rPr lang="fr-FR" sz="1800" dirty="0">
                          <a:solidFill>
                            <a:schemeClr val="tx1"/>
                          </a:solidFill>
                        </a:rPr>
                      </a:br>
                      <a:r>
                        <a:rPr lang="fr-FR" sz="1800" b="0" i="0" kern="1200" dirty="0">
                          <a:solidFill>
                            <a:schemeClr val="tx1"/>
                          </a:solidFill>
                          <a:effectLst/>
                          <a:latin typeface="+mn-lt"/>
                          <a:ea typeface="+mn-ea"/>
                          <a:cs typeface="+mn-cs"/>
                        </a:rPr>
                        <a:t>Eiffel</a:t>
                      </a:r>
                      <a:br>
                        <a:rPr lang="fr-FR" sz="1800" dirty="0">
                          <a:solidFill>
                            <a:schemeClr val="tx1"/>
                          </a:solidFill>
                        </a:rPr>
                      </a:br>
                      <a:r>
                        <a:rPr lang="fr-FR" sz="1800" b="0" i="0" kern="1200" dirty="0">
                          <a:solidFill>
                            <a:schemeClr val="tx1"/>
                          </a:solidFill>
                          <a:effectLst/>
                          <a:latin typeface="+mn-lt"/>
                          <a:ea typeface="+mn-ea"/>
                          <a:cs typeface="+mn-cs"/>
                        </a:rPr>
                        <a:t>Haskell</a:t>
                      </a:r>
                      <a:br>
                        <a:rPr lang="fr-FR" sz="1800" dirty="0">
                          <a:solidFill>
                            <a:schemeClr val="tx1"/>
                          </a:solidFill>
                        </a:rPr>
                      </a:br>
                      <a:r>
                        <a:rPr lang="fr-FR" sz="1800" b="0" i="0" kern="1200" dirty="0">
                          <a:solidFill>
                            <a:schemeClr val="tx1"/>
                          </a:solidFill>
                          <a:effectLst/>
                          <a:latin typeface="+mn-lt"/>
                          <a:ea typeface="+mn-ea"/>
                          <a:cs typeface="+mn-cs"/>
                        </a:rPr>
                        <a:t>Java</a:t>
                      </a:r>
                      <a:br>
                        <a:rPr lang="fr-FR" sz="1800" dirty="0">
                          <a:solidFill>
                            <a:schemeClr val="tx1"/>
                          </a:solidFill>
                        </a:rPr>
                      </a:br>
                      <a:r>
                        <a:rPr lang="fr-FR" sz="1800" b="0" i="0" kern="1200" dirty="0">
                          <a:solidFill>
                            <a:schemeClr val="tx1"/>
                          </a:solidFill>
                          <a:effectLst/>
                          <a:latin typeface="+mn-lt"/>
                          <a:ea typeface="+mn-ea"/>
                          <a:cs typeface="+mn-cs"/>
                        </a:rPr>
                        <a:t>JavaScript (Node.js)</a:t>
                      </a:r>
                      <a:br>
                        <a:rPr lang="fr-FR" sz="1800" dirty="0">
                          <a:solidFill>
                            <a:schemeClr val="tx1"/>
                          </a:solidFill>
                        </a:rPr>
                      </a:br>
                      <a:r>
                        <a:rPr lang="fr-FR" sz="1800" b="0" i="0" kern="1200" dirty="0">
                          <a:solidFill>
                            <a:schemeClr val="tx1"/>
                          </a:solidFill>
                          <a:effectLst/>
                          <a:latin typeface="+mn-lt"/>
                          <a:ea typeface="+mn-ea"/>
                          <a:cs typeface="+mn-cs"/>
                        </a:rPr>
                        <a:t>PHP</a:t>
                      </a:r>
                      <a:br>
                        <a:rPr lang="fr-FR" sz="1800" dirty="0">
                          <a:solidFill>
                            <a:schemeClr val="tx1"/>
                          </a:solidFill>
                        </a:rPr>
                      </a:br>
                      <a:r>
                        <a:rPr lang="fr-FR" sz="1800" b="0" i="0" kern="1200" dirty="0">
                          <a:solidFill>
                            <a:schemeClr val="tx1"/>
                          </a:solidFill>
                          <a:effectLst/>
                          <a:latin typeface="+mn-lt"/>
                          <a:ea typeface="+mn-ea"/>
                          <a:cs typeface="+mn-cs"/>
                        </a:rPr>
                        <a:t>Python</a:t>
                      </a:r>
                      <a:br>
                        <a:rPr lang="fr-FR" sz="1800" dirty="0">
                          <a:solidFill>
                            <a:schemeClr val="tx1"/>
                          </a:solidFill>
                        </a:rPr>
                      </a:br>
                      <a:r>
                        <a:rPr lang="fr-FR" sz="1800" b="0" i="0" kern="1200" dirty="0">
                          <a:solidFill>
                            <a:schemeClr val="tx1"/>
                          </a:solidFill>
                          <a:effectLst/>
                          <a:latin typeface="+mn-lt"/>
                          <a:ea typeface="+mn-ea"/>
                          <a:cs typeface="+mn-cs"/>
                        </a:rPr>
                        <a:t>Ruby</a:t>
                      </a:r>
                      <a:br>
                        <a:rPr lang="fr-FR" sz="1800" dirty="0">
                          <a:solidFill>
                            <a:schemeClr val="tx1"/>
                          </a:solidFill>
                        </a:rPr>
                      </a:br>
                      <a:endParaRPr lang="fr-FR" sz="1800" dirty="0">
                        <a:solidFill>
                          <a:schemeClr val="tx1"/>
                        </a:solidFill>
                      </a:endParaRPr>
                    </a:p>
                  </a:txBody>
                  <a:tcPr>
                    <a:lnL w="57150" cap="flat" cmpd="sng" algn="ctr">
                      <a:solidFill>
                        <a:schemeClr val="tx1"/>
                      </a:solidFill>
                      <a:prstDash val="solid"/>
                      <a:round/>
                      <a:headEnd type="none" w="med" len="med"/>
                      <a:tailEnd type="none" w="med" len="med"/>
                    </a:lnL>
                    <a:lnR w="57150" cap="flat" cmpd="sng" algn="ctr">
                      <a:solidFill>
                        <a:schemeClr val="tx1"/>
                      </a:solidFill>
                      <a:prstDash val="solid"/>
                      <a:round/>
                      <a:headEnd type="none" w="med" len="med"/>
                      <a:tailEnd type="none" w="med" len="med"/>
                    </a:lnR>
                    <a:lnT w="57150" cap="flat" cmpd="sng" algn="ctr">
                      <a:solidFill>
                        <a:schemeClr val="tx1"/>
                      </a:solidFill>
                      <a:prstDash val="solid"/>
                      <a:round/>
                      <a:headEnd type="none" w="med" len="med"/>
                      <a:tailEnd type="none" w="med" len="med"/>
                    </a:lnT>
                    <a:noFill/>
                  </a:tcPr>
                </a:tc>
                <a:tc>
                  <a:txBody>
                    <a:bodyPr/>
                    <a:lstStyle/>
                    <a:p>
                      <a:r>
                        <a:rPr lang="fr-FR" sz="1800" b="0" i="0" kern="1200" dirty="0">
                          <a:solidFill>
                            <a:schemeClr val="tx1"/>
                          </a:solidFill>
                          <a:effectLst/>
                          <a:latin typeface="+mn-lt"/>
                          <a:ea typeface="+mn-ea"/>
                          <a:cs typeface="+mn-cs"/>
                        </a:rPr>
                        <a:t>.Net</a:t>
                      </a:r>
                      <a:br>
                        <a:rPr lang="fr-FR" sz="1800" dirty="0">
                          <a:solidFill>
                            <a:schemeClr val="tx1"/>
                          </a:solidFill>
                        </a:rPr>
                      </a:br>
                      <a:r>
                        <a:rPr lang="fr-FR" sz="1800" b="0" i="0" kern="1200" dirty="0">
                          <a:solidFill>
                            <a:schemeClr val="tx1"/>
                          </a:solidFill>
                          <a:effectLst/>
                          <a:latin typeface="+mn-lt"/>
                          <a:ea typeface="+mn-ea"/>
                          <a:cs typeface="+mn-cs"/>
                        </a:rPr>
                        <a:t>C</a:t>
                      </a:r>
                      <a:br>
                        <a:rPr lang="fr-FR" sz="1800" dirty="0">
                          <a:solidFill>
                            <a:schemeClr val="tx1"/>
                          </a:solidFill>
                        </a:rPr>
                      </a:br>
                      <a:r>
                        <a:rPr lang="fr-FR" sz="1800" b="0" i="0" kern="1200" dirty="0" err="1">
                          <a:solidFill>
                            <a:schemeClr val="tx1"/>
                          </a:solidFill>
                          <a:effectLst/>
                          <a:latin typeface="+mn-lt"/>
                          <a:ea typeface="+mn-ea"/>
                          <a:cs typeface="+mn-cs"/>
                        </a:rPr>
                        <a:t>C</a:t>
                      </a:r>
                      <a:r>
                        <a:rPr lang="fr-FR" sz="1800" b="0" i="0" kern="1200" dirty="0">
                          <a:solidFill>
                            <a:schemeClr val="tx1"/>
                          </a:solidFill>
                          <a:effectLst/>
                          <a:latin typeface="+mn-lt"/>
                          <a:ea typeface="+mn-ea"/>
                          <a:cs typeface="+mn-cs"/>
                        </a:rPr>
                        <a:t>++</a:t>
                      </a:r>
                      <a:br>
                        <a:rPr lang="fr-FR" sz="1800" dirty="0">
                          <a:solidFill>
                            <a:schemeClr val="tx1"/>
                          </a:solidFill>
                        </a:rPr>
                      </a:br>
                      <a:r>
                        <a:rPr lang="fr-FR" sz="1800" b="0" i="0" kern="1200" dirty="0">
                          <a:solidFill>
                            <a:schemeClr val="tx1"/>
                          </a:solidFill>
                          <a:effectLst/>
                          <a:latin typeface="+mn-lt"/>
                          <a:ea typeface="+mn-ea"/>
                          <a:cs typeface="+mn-cs"/>
                        </a:rPr>
                        <a:t>Delphi</a:t>
                      </a:r>
                      <a:br>
                        <a:rPr lang="fr-FR" sz="1800" dirty="0">
                          <a:solidFill>
                            <a:schemeClr val="tx1"/>
                          </a:solidFill>
                        </a:rPr>
                      </a:br>
                      <a:r>
                        <a:rPr lang="fr-FR" sz="1800" b="0" i="0" kern="1200" dirty="0">
                          <a:solidFill>
                            <a:schemeClr val="tx1"/>
                          </a:solidFill>
                          <a:effectLst/>
                          <a:latin typeface="+mn-lt"/>
                          <a:ea typeface="+mn-ea"/>
                          <a:cs typeface="+mn-cs"/>
                        </a:rPr>
                        <a:t>Java </a:t>
                      </a:r>
                      <a:br>
                        <a:rPr lang="fr-FR" sz="1800" dirty="0">
                          <a:solidFill>
                            <a:schemeClr val="tx1"/>
                          </a:solidFill>
                        </a:rPr>
                      </a:br>
                      <a:r>
                        <a:rPr lang="fr-FR" sz="1800" b="0" i="0" kern="1200" dirty="0">
                          <a:solidFill>
                            <a:schemeClr val="tx1"/>
                          </a:solidFill>
                          <a:effectLst/>
                          <a:latin typeface="+mn-lt"/>
                          <a:ea typeface="+mn-ea"/>
                          <a:cs typeface="+mn-cs"/>
                        </a:rPr>
                        <a:t>JavaScript (Node.js)</a:t>
                      </a:r>
                      <a:br>
                        <a:rPr lang="fr-FR" sz="1800" dirty="0">
                          <a:solidFill>
                            <a:schemeClr val="tx1"/>
                          </a:solidFill>
                        </a:rPr>
                      </a:br>
                      <a:r>
                        <a:rPr lang="fr-FR" sz="1800" b="0" i="0" kern="1200" dirty="0">
                          <a:solidFill>
                            <a:schemeClr val="tx1"/>
                          </a:solidFill>
                          <a:effectLst/>
                          <a:latin typeface="+mn-lt"/>
                          <a:ea typeface="+mn-ea"/>
                          <a:cs typeface="+mn-cs"/>
                        </a:rPr>
                        <a:t>Perl</a:t>
                      </a:r>
                      <a:br>
                        <a:rPr lang="fr-FR" sz="1800" dirty="0">
                          <a:solidFill>
                            <a:schemeClr val="tx1"/>
                          </a:solidFill>
                        </a:rPr>
                      </a:br>
                      <a:r>
                        <a:rPr lang="fr-FR" sz="1800" b="0" i="0" kern="1200" dirty="0">
                          <a:solidFill>
                            <a:schemeClr val="tx1"/>
                          </a:solidFill>
                          <a:effectLst/>
                          <a:latin typeface="+mn-lt"/>
                          <a:ea typeface="+mn-ea"/>
                          <a:cs typeface="+mn-cs"/>
                        </a:rPr>
                        <a:t>PHP</a:t>
                      </a:r>
                      <a:br>
                        <a:rPr lang="fr-FR" sz="1800" dirty="0">
                          <a:solidFill>
                            <a:schemeClr val="tx1"/>
                          </a:solidFill>
                        </a:rPr>
                      </a:br>
                      <a:r>
                        <a:rPr lang="fr-FR" sz="1800" b="0" i="0" kern="1200" dirty="0">
                          <a:solidFill>
                            <a:schemeClr val="tx1"/>
                          </a:solidFill>
                          <a:effectLst/>
                          <a:latin typeface="+mn-lt"/>
                          <a:ea typeface="+mn-ea"/>
                          <a:cs typeface="+mn-cs"/>
                        </a:rPr>
                        <a:t>Python</a:t>
                      </a:r>
                      <a:br>
                        <a:rPr lang="fr-FR" sz="1800" dirty="0">
                          <a:solidFill>
                            <a:schemeClr val="tx1"/>
                          </a:solidFill>
                        </a:rPr>
                      </a:br>
                      <a:r>
                        <a:rPr lang="fr-FR" sz="1800" b="0" i="0" kern="1200" dirty="0" err="1">
                          <a:solidFill>
                            <a:schemeClr val="tx1"/>
                          </a:solidFill>
                          <a:effectLst/>
                          <a:latin typeface="+mn-lt"/>
                          <a:ea typeface="+mn-ea"/>
                          <a:cs typeface="+mn-cs"/>
                        </a:rPr>
                        <a:t>Tcl</a:t>
                      </a:r>
                      <a:endParaRPr lang="fr-FR" sz="1800" dirty="0">
                        <a:solidFill>
                          <a:schemeClr val="tx1"/>
                        </a:solidFill>
                      </a:endParaRPr>
                    </a:p>
                  </a:txBody>
                  <a:tcPr>
                    <a:lnL w="57150" cap="flat" cmpd="sng" algn="ctr">
                      <a:solidFill>
                        <a:schemeClr val="tx1"/>
                      </a:solidFill>
                      <a:prstDash val="solid"/>
                      <a:round/>
                      <a:headEnd type="none" w="med" len="med"/>
                      <a:tailEnd type="none" w="med" len="med"/>
                    </a:lnL>
                    <a:lnT w="5715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3138548064"/>
                  </a:ext>
                </a:extLst>
              </a:tr>
            </a:tbl>
          </a:graphicData>
        </a:graphic>
      </p:graphicFrame>
    </p:spTree>
    <p:extLst>
      <p:ext uri="{BB962C8B-B14F-4D97-AF65-F5344CB8AC3E}">
        <p14:creationId xmlns:p14="http://schemas.microsoft.com/office/powerpoint/2010/main" val="42784453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4">
            <a:extLst>
              <a:ext uri="{FF2B5EF4-FFF2-40B4-BE49-F238E27FC236}">
                <a16:creationId xmlns:a16="http://schemas.microsoft.com/office/drawing/2014/main" id="{4F6C93A4-7595-7BE3-FB50-6AB4BA8422D2}"/>
              </a:ext>
            </a:extLst>
          </p:cNvPr>
          <p:cNvSpPr txBox="1"/>
          <p:nvPr/>
        </p:nvSpPr>
        <p:spPr>
          <a:xfrm>
            <a:off x="2093391" y="4996934"/>
            <a:ext cx="8447314" cy="646331"/>
          </a:xfrm>
          <a:prstGeom prst="rect">
            <a:avLst/>
          </a:prstGeom>
          <a:noFill/>
        </p:spPr>
        <p:txBody>
          <a:bodyPr wrap="square">
            <a:spAutoFit/>
          </a:bodyPr>
          <a:lstStyle>
            <a:defPPr rtl="0">
              <a:defRPr lang="fr-fr"/>
            </a:defPPr>
            <a:lvl1pPr>
              <a:defRPr sz="3600" b="1" i="0">
                <a:solidFill>
                  <a:schemeClr val="tx2">
                    <a:lumMod val="75000"/>
                    <a:lumOff val="25000"/>
                  </a:schemeClr>
                </a:solidFill>
                <a:effectLst/>
                <a:latin typeface="Times New Roman" panose="02020603050405020304" pitchFamily="18" charset="0"/>
                <a:cs typeface="Times New Roman" panose="02020603050405020304" pitchFamily="18" charset="0"/>
              </a:defRPr>
            </a:lvl1pPr>
          </a:lstStyle>
          <a:p>
            <a:r>
              <a:rPr lang="fr-FR" dirty="0"/>
              <a:t>THANK YOU FOR YOUR ATTENTION</a:t>
            </a:r>
          </a:p>
        </p:txBody>
      </p:sp>
      <p:pic>
        <p:nvPicPr>
          <p:cNvPr id="7" name="Image 6" descr="Une image contenant texte, carte de visite&#10;&#10;Description générée automatiquement">
            <a:extLst>
              <a:ext uri="{FF2B5EF4-FFF2-40B4-BE49-F238E27FC236}">
                <a16:creationId xmlns:a16="http://schemas.microsoft.com/office/drawing/2014/main" id="{481F475B-9C39-1689-A8C8-94F3916BABEF}"/>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8833" b="90000" l="10000" r="90000">
                        <a14:foregroundMark x1="52667" y1="11833" x2="52667" y2="11833"/>
                        <a14:foregroundMark x1="56000" y1="11667" x2="56000" y2="11667"/>
                        <a14:backgroundMark x1="56444" y1="10833" x2="56444" y2="10833"/>
                        <a14:backgroundMark x1="55333" y1="9000" x2="55333" y2="9000"/>
                        <a14:backgroundMark x1="55222" y1="8167" x2="55222" y2="8167"/>
                        <a14:backgroundMark x1="55000" y1="8333" x2="56556" y2="8667"/>
                      </a14:backgroundRemoval>
                    </a14:imgEffect>
                  </a14:imgLayer>
                </a14:imgProps>
              </a:ext>
            </a:extLst>
          </a:blip>
          <a:srcRect l="24222" t="6189" r="23715" b="14191"/>
          <a:stretch/>
        </p:blipFill>
        <p:spPr>
          <a:xfrm>
            <a:off x="4035266" y="795049"/>
            <a:ext cx="4121467" cy="4201885"/>
          </a:xfrm>
          <a:prstGeom prst="rect">
            <a:avLst/>
          </a:prstGeom>
        </p:spPr>
      </p:pic>
    </p:spTree>
    <p:extLst>
      <p:ext uri="{BB962C8B-B14F-4D97-AF65-F5344CB8AC3E}">
        <p14:creationId xmlns:p14="http://schemas.microsoft.com/office/powerpoint/2010/main" val="174396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CE16716-ECF8-7D73-FA10-BA3E2E578733}"/>
              </a:ext>
            </a:extLst>
          </p:cNvPr>
          <p:cNvSpPr>
            <a:spLocks noGrp="1" noChangeArrowheads="1"/>
          </p:cNvSpPr>
          <p:nvPr/>
        </p:nvSpPr>
        <p:spPr bwMode="auto">
          <a:xfrm>
            <a:off x="1948541" y="424884"/>
            <a:ext cx="7772400" cy="1143000"/>
          </a:xfrm>
          <a:prstGeom prst="rect">
            <a:avLst/>
          </a:prstGeom>
          <a:noFill/>
          <a:ln w="38100" cmpd="dbl">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algn="ctr" fontAlgn="base">
              <a:spcBef>
                <a:spcPct val="0"/>
              </a:spcBef>
              <a:spcAft>
                <a:spcPct val="0"/>
              </a:spcAft>
            </a:pPr>
            <a:r>
              <a:rPr lang="en-GB" altLang="fr-FR" sz="3200" b="1" dirty="0">
                <a:solidFill>
                  <a:schemeClr val="accent2">
                    <a:lumMod val="75000"/>
                  </a:schemeClr>
                </a:solidFill>
                <a:latin typeface="Times New Roman" panose="02020603050405020304" pitchFamily="18" charset="0"/>
                <a:cs typeface="Times New Roman" panose="02020603050405020304" pitchFamily="18" charset="0"/>
              </a:rPr>
              <a:t>What Is a Database?</a:t>
            </a:r>
          </a:p>
        </p:txBody>
      </p:sp>
      <p:sp>
        <p:nvSpPr>
          <p:cNvPr id="3" name="Text Box 3">
            <a:extLst>
              <a:ext uri="{FF2B5EF4-FFF2-40B4-BE49-F238E27FC236}">
                <a16:creationId xmlns:a16="http://schemas.microsoft.com/office/drawing/2014/main" id="{3062AE2D-681D-C0FE-DDE9-3592F6311647}"/>
              </a:ext>
            </a:extLst>
          </p:cNvPr>
          <p:cNvSpPr txBox="1">
            <a:spLocks noChangeArrowheads="1"/>
          </p:cNvSpPr>
          <p:nvPr/>
        </p:nvSpPr>
        <p:spPr bwMode="auto">
          <a:xfrm>
            <a:off x="1369217" y="2517239"/>
            <a:ext cx="9524774"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pPr>
              <a:spcBef>
                <a:spcPct val="50000"/>
              </a:spcBef>
            </a:pPr>
            <a:r>
              <a:rPr lang="en-GB" altLang="fr-FR" dirty="0"/>
              <a:t>An </a:t>
            </a:r>
            <a:r>
              <a:rPr lang="en-GB" altLang="fr-FR" sz="2000" dirty="0">
                <a:cs typeface="Times New Roman" panose="02020603050405020304" pitchFamily="18" charset="0"/>
              </a:rPr>
              <a:t>organised</a:t>
            </a:r>
            <a:r>
              <a:rPr lang="en-GB" altLang="fr-FR" dirty="0"/>
              <a:t>, machine-readable collection of </a:t>
            </a:r>
            <a:r>
              <a:rPr lang="en-GB" altLang="fr-FR" i="1" dirty="0"/>
              <a:t>symbols</a:t>
            </a:r>
            <a:r>
              <a:rPr lang="en-GB" altLang="fr-FR" dirty="0"/>
              <a:t>, to be </a:t>
            </a:r>
            <a:r>
              <a:rPr lang="en-GB" altLang="fr-FR" i="1" dirty="0"/>
              <a:t>interpreted</a:t>
            </a:r>
            <a:r>
              <a:rPr lang="en-GB" altLang="fr-FR" dirty="0"/>
              <a:t> as a </a:t>
            </a:r>
            <a:r>
              <a:rPr lang="en-GB" altLang="fr-FR" i="1" dirty="0"/>
              <a:t>true</a:t>
            </a:r>
            <a:r>
              <a:rPr lang="en-GB" altLang="fr-FR" dirty="0"/>
              <a:t> account of some </a:t>
            </a:r>
            <a:r>
              <a:rPr lang="en-GB" altLang="fr-FR" i="1" dirty="0"/>
              <a:t>enterprise</a:t>
            </a:r>
            <a:r>
              <a:rPr lang="en-GB" altLang="fr-FR" dirty="0"/>
              <a:t>.</a:t>
            </a:r>
          </a:p>
        </p:txBody>
      </p:sp>
      <p:sp>
        <p:nvSpPr>
          <p:cNvPr id="9" name="Text Box 4">
            <a:extLst>
              <a:ext uri="{FF2B5EF4-FFF2-40B4-BE49-F238E27FC236}">
                <a16:creationId xmlns:a16="http://schemas.microsoft.com/office/drawing/2014/main" id="{3BCD1A90-B23C-E698-9B13-563176B72231}"/>
              </a:ext>
            </a:extLst>
          </p:cNvPr>
          <p:cNvSpPr txBox="1">
            <a:spLocks noChangeArrowheads="1"/>
          </p:cNvSpPr>
          <p:nvPr/>
        </p:nvSpPr>
        <p:spPr bwMode="auto">
          <a:xfrm>
            <a:off x="2802956" y="3594978"/>
            <a:ext cx="309251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r>
              <a:rPr lang="en-GB" altLang="fr-FR" sz="2000" dirty="0">
                <a:cs typeface="Times New Roman" panose="02020603050405020304" pitchFamily="18" charset="0"/>
              </a:rPr>
              <a:t>Machine-updatable</a:t>
            </a:r>
            <a:r>
              <a:rPr lang="en-GB" altLang="fr-FR" dirty="0"/>
              <a:t>, too …</a:t>
            </a:r>
          </a:p>
        </p:txBody>
      </p:sp>
      <p:sp>
        <p:nvSpPr>
          <p:cNvPr id="10" name="Text Box 6">
            <a:extLst>
              <a:ext uri="{FF2B5EF4-FFF2-40B4-BE49-F238E27FC236}">
                <a16:creationId xmlns:a16="http://schemas.microsoft.com/office/drawing/2014/main" id="{1F71E02E-4225-973A-F298-B1C3845FB7E7}"/>
              </a:ext>
            </a:extLst>
          </p:cNvPr>
          <p:cNvSpPr txBox="1">
            <a:spLocks noChangeArrowheads="1"/>
          </p:cNvSpPr>
          <p:nvPr/>
        </p:nvSpPr>
        <p:spPr bwMode="auto">
          <a:xfrm>
            <a:off x="2787081" y="4703053"/>
            <a:ext cx="6416675" cy="707886"/>
          </a:xfrm>
          <a:prstGeom prst="rect">
            <a:avLst/>
          </a:prstGeom>
          <a:noFill/>
        </p:spPr>
        <p:txBody>
          <a:bodyPr wrap="square">
            <a:spAutoFit/>
          </a:bodyPr>
          <a:lstStyle>
            <a:defPPr rtl="0">
              <a:defRPr lang="fr-fr"/>
            </a:defPPr>
            <a:lvl1pPr>
              <a:defRPr sz="2000">
                <a:latin typeface="Times New Roman" panose="02020603050405020304" pitchFamily="18" charset="0"/>
                <a:cs typeface="Times New Roman" panose="02020603050405020304" pitchFamily="18" charset="0"/>
              </a:defRPr>
            </a:lvl1pPr>
          </a:lstStyle>
          <a:p>
            <a:r>
              <a:rPr lang="en-GB" altLang="fr-FR" dirty="0"/>
              <a:t>A database is typically available to a community of users, with possibly varying requirements.</a:t>
            </a:r>
          </a:p>
        </p:txBody>
      </p:sp>
      <p:sp>
        <p:nvSpPr>
          <p:cNvPr id="13" name="Flèche : bas 12">
            <a:extLst>
              <a:ext uri="{FF2B5EF4-FFF2-40B4-BE49-F238E27FC236}">
                <a16:creationId xmlns:a16="http://schemas.microsoft.com/office/drawing/2014/main" id="{C05DABE4-CACC-A163-FBEC-6643F62508E4}"/>
              </a:ext>
            </a:extLst>
          </p:cNvPr>
          <p:cNvSpPr/>
          <p:nvPr/>
        </p:nvSpPr>
        <p:spPr>
          <a:xfrm>
            <a:off x="5704114" y="1349829"/>
            <a:ext cx="391886" cy="1143000"/>
          </a:xfrm>
          <a:prstGeom prst="downArrow">
            <a:avLst/>
          </a:prstGeom>
          <a:noFill/>
          <a:ln w="38100">
            <a:solidFill>
              <a:schemeClr val="bg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097547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5E9A1A7-8D05-C49F-5781-E99938A466C1}"/>
              </a:ext>
            </a:extLst>
          </p:cNvPr>
          <p:cNvSpPr>
            <a:spLocks noGrp="1" noChangeArrowheads="1"/>
          </p:cNvSpPr>
          <p:nvPr/>
        </p:nvSpPr>
        <p:spPr bwMode="auto">
          <a:xfrm>
            <a:off x="3875314" y="0"/>
            <a:ext cx="7772400" cy="914400"/>
          </a:xfrm>
          <a:prstGeom prst="rect">
            <a:avLst/>
          </a:prstGeom>
          <a:noFill/>
          <a:ln w="38100" cmpd="dbl">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algn="ctr" fontAlgn="base">
              <a:spcBef>
                <a:spcPct val="0"/>
              </a:spcBef>
              <a:spcAft>
                <a:spcPct val="0"/>
              </a:spcAft>
            </a:pPr>
            <a:r>
              <a:rPr lang="en-GB" altLang="fr-FR" sz="3200" b="1" dirty="0">
                <a:solidFill>
                  <a:schemeClr val="tx2">
                    <a:lumMod val="75000"/>
                    <a:lumOff val="25000"/>
                  </a:schemeClr>
                </a:solidFill>
                <a:latin typeface="Times New Roman" panose="02020603050405020304" pitchFamily="18" charset="0"/>
                <a:cs typeface="Times New Roman" panose="02020603050405020304" pitchFamily="18" charset="0"/>
              </a:rPr>
              <a:t>What Is a Relational Database?</a:t>
            </a:r>
          </a:p>
        </p:txBody>
      </p:sp>
      <p:sp>
        <p:nvSpPr>
          <p:cNvPr id="5" name="Text Box 3">
            <a:extLst>
              <a:ext uri="{FF2B5EF4-FFF2-40B4-BE49-F238E27FC236}">
                <a16:creationId xmlns:a16="http://schemas.microsoft.com/office/drawing/2014/main" id="{B70FB1CF-65C1-148C-3FC2-E4C9580293CE}"/>
              </a:ext>
            </a:extLst>
          </p:cNvPr>
          <p:cNvSpPr txBox="1">
            <a:spLocks noChangeArrowheads="1"/>
          </p:cNvSpPr>
          <p:nvPr/>
        </p:nvSpPr>
        <p:spPr bwMode="auto">
          <a:xfrm>
            <a:off x="1665514" y="1273628"/>
            <a:ext cx="8545286"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pPr>
              <a:spcBef>
                <a:spcPct val="50000"/>
              </a:spcBef>
            </a:pPr>
            <a:r>
              <a:rPr lang="en-GB" altLang="fr-FR" sz="2800" dirty="0"/>
              <a:t>A </a:t>
            </a:r>
            <a:r>
              <a:rPr lang="en-GB" altLang="fr-FR" dirty="0">
                <a:cs typeface="Times New Roman" panose="02020603050405020304" pitchFamily="18" charset="0"/>
              </a:rPr>
              <a:t>database whose symbols are organised into a collection of relations.  Here is a relation, shown in tabular form:</a:t>
            </a:r>
          </a:p>
        </p:txBody>
      </p:sp>
      <p:sp>
        <p:nvSpPr>
          <p:cNvPr id="6" name="Text Box 148">
            <a:extLst>
              <a:ext uri="{FF2B5EF4-FFF2-40B4-BE49-F238E27FC236}">
                <a16:creationId xmlns:a16="http://schemas.microsoft.com/office/drawing/2014/main" id="{F8829F39-F911-41A2-56DA-FA551B876AB4}"/>
              </a:ext>
            </a:extLst>
          </p:cNvPr>
          <p:cNvSpPr txBox="1">
            <a:spLocks noChangeArrowheads="1"/>
          </p:cNvSpPr>
          <p:nvPr/>
        </p:nvSpPr>
        <p:spPr bwMode="auto">
          <a:xfrm>
            <a:off x="1665514" y="5181599"/>
            <a:ext cx="746760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defPPr rtl="0">
              <a:defRPr lang="fr-fr"/>
            </a:defPPr>
            <a:lvl1pPr fontAlgn="base">
              <a:spcBef>
                <a:spcPct val="50000"/>
              </a:spcBef>
              <a:spcAft>
                <a:spcPct val="0"/>
              </a:spcAft>
              <a:defRPr sz="2800">
                <a:latin typeface="Times New Roman" panose="02020603050405020304" pitchFamily="18" charset="0"/>
              </a:defRPr>
            </a:lvl1pPr>
            <a:lvl2pPr fontAlgn="base">
              <a:spcBef>
                <a:spcPct val="0"/>
              </a:spcBef>
              <a:spcAft>
                <a:spcPct val="0"/>
              </a:spcAft>
              <a:defRPr sz="2400">
                <a:latin typeface="Times New Roman" panose="02020603050405020304" pitchFamily="18" charset="0"/>
              </a:defRPr>
            </a:lvl2pPr>
            <a:lvl3pPr fontAlgn="base">
              <a:spcBef>
                <a:spcPct val="0"/>
              </a:spcBef>
              <a:spcAft>
                <a:spcPct val="0"/>
              </a:spcAft>
              <a:defRPr sz="2400">
                <a:latin typeface="Times New Roman" panose="02020603050405020304" pitchFamily="18" charset="0"/>
              </a:defRPr>
            </a:lvl3pPr>
            <a:lvl4pPr fontAlgn="base">
              <a:spcBef>
                <a:spcPct val="0"/>
              </a:spcBef>
              <a:spcAft>
                <a:spcPct val="0"/>
              </a:spcAft>
              <a:defRPr sz="2400">
                <a:latin typeface="Times New Roman" panose="02020603050405020304" pitchFamily="18" charset="0"/>
              </a:defRPr>
            </a:lvl4pPr>
            <a:lvl5pPr fontAlgn="base">
              <a:spcBef>
                <a:spcPct val="0"/>
              </a:spcBef>
              <a:spcAft>
                <a:spcPct val="0"/>
              </a:spcAft>
              <a:defRPr sz="2400">
                <a:latin typeface="Times New Roman" panose="02020603050405020304" pitchFamily="18" charset="0"/>
              </a:defRPr>
            </a:lvl5pPr>
            <a:lvl6pPr defTabSz="914400">
              <a:defRPr sz="2400">
                <a:latin typeface="Times New Roman" panose="02020603050405020304" pitchFamily="18" charset="0"/>
              </a:defRPr>
            </a:lvl6pPr>
            <a:lvl7pPr defTabSz="914400">
              <a:defRPr sz="2400">
                <a:latin typeface="Times New Roman" panose="02020603050405020304" pitchFamily="18" charset="0"/>
              </a:defRPr>
            </a:lvl7pPr>
            <a:lvl8pPr defTabSz="914400">
              <a:defRPr sz="2400">
                <a:latin typeface="Times New Roman" panose="02020603050405020304" pitchFamily="18" charset="0"/>
              </a:defRPr>
            </a:lvl8pPr>
            <a:lvl9pPr defTabSz="914400">
              <a:defRPr sz="2400">
                <a:latin typeface="Times New Roman" panose="02020603050405020304" pitchFamily="18" charset="0"/>
              </a:defRPr>
            </a:lvl9pPr>
          </a:lstStyle>
          <a:p>
            <a:r>
              <a:rPr lang="en-GB" altLang="fr-FR" sz="2400" dirty="0"/>
              <a:t>Might be the value currently assigned to ENROLMENT, a relation variable (“</a:t>
            </a:r>
            <a:r>
              <a:rPr lang="en-GB" altLang="fr-FR" sz="2400" dirty="0" err="1"/>
              <a:t>relvar</a:t>
            </a:r>
            <a:r>
              <a:rPr lang="en-GB" altLang="fr-FR" sz="2400" dirty="0"/>
              <a:t>”).</a:t>
            </a:r>
          </a:p>
        </p:txBody>
      </p:sp>
      <p:pic>
        <p:nvPicPr>
          <p:cNvPr id="7" name="table">
            <a:extLst>
              <a:ext uri="{FF2B5EF4-FFF2-40B4-BE49-F238E27FC236}">
                <a16:creationId xmlns:a16="http://schemas.microsoft.com/office/drawing/2014/main" id="{90340A04-2B6E-7ECC-5A09-87BA356686D9}"/>
              </a:ext>
            </a:extLst>
          </p:cNvPr>
          <p:cNvPicPr>
            <a:picLocks noChangeAspect="1"/>
          </p:cNvPicPr>
          <p:nvPr/>
        </p:nvPicPr>
        <p:blipFill>
          <a:blip r:embed="rId2"/>
          <a:stretch>
            <a:fillRect/>
          </a:stretch>
        </p:blipFill>
        <p:spPr>
          <a:xfrm>
            <a:off x="2340428" y="2255637"/>
            <a:ext cx="7543800" cy="2774950"/>
          </a:xfrm>
          <a:prstGeom prst="rect">
            <a:avLst/>
          </a:prstGeom>
        </p:spPr>
      </p:pic>
    </p:spTree>
    <p:extLst>
      <p:ext uri="{BB962C8B-B14F-4D97-AF65-F5344CB8AC3E}">
        <p14:creationId xmlns:p14="http://schemas.microsoft.com/office/powerpoint/2010/main" val="1334400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A86B68D-1E5F-902C-5F67-7F0A0CDE5D58}"/>
              </a:ext>
            </a:extLst>
          </p:cNvPr>
          <p:cNvSpPr>
            <a:spLocks noGrp="1" noChangeArrowheads="1"/>
          </p:cNvSpPr>
          <p:nvPr/>
        </p:nvSpPr>
        <p:spPr bwMode="auto">
          <a:xfrm>
            <a:off x="2484437" y="228599"/>
            <a:ext cx="7772400" cy="914400"/>
          </a:xfrm>
          <a:prstGeom prst="rect">
            <a:avLst/>
          </a:prstGeom>
          <a:noFill/>
          <a:ln w="38100" cmpd="dbl">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algn="ctr" fontAlgn="base">
              <a:spcBef>
                <a:spcPct val="0"/>
              </a:spcBef>
              <a:spcAft>
                <a:spcPct val="0"/>
              </a:spcAft>
            </a:pPr>
            <a:r>
              <a:rPr lang="en-GB" altLang="fr-FR" sz="3200" b="1" dirty="0">
                <a:solidFill>
                  <a:schemeClr val="tx2">
                    <a:lumMod val="75000"/>
                    <a:lumOff val="25000"/>
                  </a:schemeClr>
                </a:solidFill>
                <a:latin typeface="Times New Roman" panose="02020603050405020304" pitchFamily="18" charset="0"/>
                <a:cs typeface="Times New Roman" panose="02020603050405020304" pitchFamily="18" charset="0"/>
              </a:rPr>
              <a:t>Anatomy of a Relation </a:t>
            </a:r>
          </a:p>
        </p:txBody>
      </p:sp>
      <p:pic>
        <p:nvPicPr>
          <p:cNvPr id="3" name="table">
            <a:extLst>
              <a:ext uri="{FF2B5EF4-FFF2-40B4-BE49-F238E27FC236}">
                <a16:creationId xmlns:a16="http://schemas.microsoft.com/office/drawing/2014/main" id="{0031403B-98CC-C942-BB00-DC1F39E88891}"/>
              </a:ext>
            </a:extLst>
          </p:cNvPr>
          <p:cNvPicPr>
            <a:picLocks noChangeAspect="1"/>
          </p:cNvPicPr>
          <p:nvPr/>
        </p:nvPicPr>
        <p:blipFill>
          <a:blip r:embed="rId2"/>
          <a:stretch>
            <a:fillRect/>
          </a:stretch>
        </p:blipFill>
        <p:spPr>
          <a:xfrm>
            <a:off x="2392362" y="1607343"/>
            <a:ext cx="7543800" cy="914400"/>
          </a:xfrm>
          <a:prstGeom prst="rect">
            <a:avLst/>
          </a:prstGeom>
        </p:spPr>
      </p:pic>
      <p:sp>
        <p:nvSpPr>
          <p:cNvPr id="4" name="Line 76">
            <a:extLst>
              <a:ext uri="{FF2B5EF4-FFF2-40B4-BE49-F238E27FC236}">
                <a16:creationId xmlns:a16="http://schemas.microsoft.com/office/drawing/2014/main" id="{8DC8706F-C448-59F7-1D45-7C4DA9EE54DB}"/>
              </a:ext>
            </a:extLst>
          </p:cNvPr>
          <p:cNvSpPr>
            <a:spLocks noChangeShapeType="1"/>
          </p:cNvSpPr>
          <p:nvPr/>
        </p:nvSpPr>
        <p:spPr bwMode="auto">
          <a:xfrm flipV="1">
            <a:off x="2773362" y="1988343"/>
            <a:ext cx="304800" cy="9906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endParaRPr lang="fr-FR"/>
          </a:p>
        </p:txBody>
      </p:sp>
      <p:sp>
        <p:nvSpPr>
          <p:cNvPr id="5" name="Text Box 77">
            <a:extLst>
              <a:ext uri="{FF2B5EF4-FFF2-40B4-BE49-F238E27FC236}">
                <a16:creationId xmlns:a16="http://schemas.microsoft.com/office/drawing/2014/main" id="{D683E1AF-9B8D-46D0-EABD-1970D9EFE3C2}"/>
              </a:ext>
            </a:extLst>
          </p:cNvPr>
          <p:cNvSpPr txBox="1">
            <a:spLocks noChangeArrowheads="1"/>
          </p:cNvSpPr>
          <p:nvPr/>
        </p:nvSpPr>
        <p:spPr bwMode="auto">
          <a:xfrm>
            <a:off x="2300287" y="2993231"/>
            <a:ext cx="167005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r>
              <a:rPr lang="en-GB" altLang="fr-FR" sz="2000" i="1" dirty="0"/>
              <a:t>attribute name</a:t>
            </a:r>
          </a:p>
        </p:txBody>
      </p:sp>
      <p:sp>
        <p:nvSpPr>
          <p:cNvPr id="6" name="Line 78">
            <a:extLst>
              <a:ext uri="{FF2B5EF4-FFF2-40B4-BE49-F238E27FC236}">
                <a16:creationId xmlns:a16="http://schemas.microsoft.com/office/drawing/2014/main" id="{94E14D3C-ACBD-D8A4-C8F7-E03AD413710F}"/>
              </a:ext>
            </a:extLst>
          </p:cNvPr>
          <p:cNvSpPr>
            <a:spLocks noChangeShapeType="1"/>
          </p:cNvSpPr>
          <p:nvPr/>
        </p:nvSpPr>
        <p:spPr bwMode="auto">
          <a:xfrm flipH="1" flipV="1">
            <a:off x="3763962" y="2369343"/>
            <a:ext cx="685800" cy="7620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endParaRPr lang="fr-FR"/>
          </a:p>
        </p:txBody>
      </p:sp>
      <p:sp>
        <p:nvSpPr>
          <p:cNvPr id="7" name="Text Box 79">
            <a:extLst>
              <a:ext uri="{FF2B5EF4-FFF2-40B4-BE49-F238E27FC236}">
                <a16:creationId xmlns:a16="http://schemas.microsoft.com/office/drawing/2014/main" id="{476DB74D-56EB-B019-6EF9-C26081ABA080}"/>
              </a:ext>
            </a:extLst>
          </p:cNvPr>
          <p:cNvSpPr txBox="1">
            <a:spLocks noChangeArrowheads="1"/>
          </p:cNvSpPr>
          <p:nvPr/>
        </p:nvSpPr>
        <p:spPr bwMode="auto">
          <a:xfrm>
            <a:off x="4433887" y="2993231"/>
            <a:ext cx="1766888"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r>
              <a:rPr lang="en-GB" altLang="fr-FR" sz="2000" i="1" dirty="0"/>
              <a:t>attribute values</a:t>
            </a:r>
          </a:p>
        </p:txBody>
      </p:sp>
      <p:sp>
        <p:nvSpPr>
          <p:cNvPr id="8" name="Line 80">
            <a:extLst>
              <a:ext uri="{FF2B5EF4-FFF2-40B4-BE49-F238E27FC236}">
                <a16:creationId xmlns:a16="http://schemas.microsoft.com/office/drawing/2014/main" id="{2EE44BEF-8CF1-63B9-D02F-CD8CB8B39704}"/>
              </a:ext>
            </a:extLst>
          </p:cNvPr>
          <p:cNvSpPr>
            <a:spLocks noChangeShapeType="1"/>
          </p:cNvSpPr>
          <p:nvPr/>
        </p:nvSpPr>
        <p:spPr bwMode="auto">
          <a:xfrm flipH="1">
            <a:off x="9936162" y="2293143"/>
            <a:ext cx="2286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endParaRPr lang="fr-FR"/>
          </a:p>
        </p:txBody>
      </p:sp>
      <p:sp>
        <p:nvSpPr>
          <p:cNvPr id="9" name="Line 81">
            <a:extLst>
              <a:ext uri="{FF2B5EF4-FFF2-40B4-BE49-F238E27FC236}">
                <a16:creationId xmlns:a16="http://schemas.microsoft.com/office/drawing/2014/main" id="{5C2BCF19-1A1C-5CBC-6E4D-CFF12EE836E8}"/>
              </a:ext>
            </a:extLst>
          </p:cNvPr>
          <p:cNvSpPr>
            <a:spLocks noChangeShapeType="1"/>
          </p:cNvSpPr>
          <p:nvPr/>
        </p:nvSpPr>
        <p:spPr bwMode="auto">
          <a:xfrm flipH="1">
            <a:off x="9936162" y="2293143"/>
            <a:ext cx="228600" cy="10668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endParaRPr lang="fr-FR"/>
          </a:p>
        </p:txBody>
      </p:sp>
      <p:sp>
        <p:nvSpPr>
          <p:cNvPr id="10" name="Text Box 82">
            <a:extLst>
              <a:ext uri="{FF2B5EF4-FFF2-40B4-BE49-F238E27FC236}">
                <a16:creationId xmlns:a16="http://schemas.microsoft.com/office/drawing/2014/main" id="{AD083BF3-4CB6-0799-C8C0-B8D938CF12A9}"/>
              </a:ext>
            </a:extLst>
          </p:cNvPr>
          <p:cNvSpPr txBox="1">
            <a:spLocks noChangeArrowheads="1"/>
          </p:cNvSpPr>
          <p:nvPr/>
        </p:nvSpPr>
        <p:spPr bwMode="auto">
          <a:xfrm>
            <a:off x="7954962" y="3055143"/>
            <a:ext cx="2209800" cy="2835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r>
              <a:rPr lang="en-GB" altLang="fr-FR" sz="2000"/>
              <a:t>n</a:t>
            </a:r>
            <a:r>
              <a:rPr lang="en-GB" altLang="fr-FR" sz="2000" i="1"/>
              <a:t>-tuple</a:t>
            </a:r>
            <a:r>
              <a:rPr lang="en-GB" altLang="fr-FR" sz="2000"/>
              <a:t>, or </a:t>
            </a:r>
            <a:r>
              <a:rPr lang="en-GB" altLang="fr-FR" sz="2000" i="1"/>
              <a:t>tuple</a:t>
            </a:r>
            <a:r>
              <a:rPr lang="en-GB" altLang="fr-FR" sz="2000"/>
              <a:t>.</a:t>
            </a:r>
            <a:br>
              <a:rPr lang="en-GB" altLang="fr-FR" sz="2000"/>
            </a:br>
            <a:r>
              <a:rPr lang="en-GB" altLang="fr-FR" sz="2000"/>
              <a:t>This is a 3-tuple.</a:t>
            </a:r>
            <a:br>
              <a:rPr lang="en-GB" altLang="fr-FR" sz="2000"/>
            </a:br>
            <a:r>
              <a:rPr lang="en-GB" altLang="fr-FR" sz="2000"/>
              <a:t>The tuples constitute the </a:t>
            </a:r>
            <a:r>
              <a:rPr lang="en-GB" altLang="fr-FR" sz="2000" i="1"/>
              <a:t>body </a:t>
            </a:r>
            <a:r>
              <a:rPr lang="en-GB" altLang="fr-FR" sz="2000"/>
              <a:t>of the relation.</a:t>
            </a:r>
            <a:br>
              <a:rPr lang="en-GB" altLang="fr-FR" sz="2000"/>
            </a:br>
            <a:r>
              <a:rPr lang="en-GB" altLang="fr-FR" sz="2000"/>
              <a:t>The number of tuples in the body is the </a:t>
            </a:r>
            <a:r>
              <a:rPr lang="en-GB" altLang="fr-FR" sz="2000" i="1"/>
              <a:t>cardinality</a:t>
            </a:r>
            <a:r>
              <a:rPr lang="en-GB" altLang="fr-FR" sz="2000"/>
              <a:t> of the relation.</a:t>
            </a:r>
          </a:p>
        </p:txBody>
      </p:sp>
      <p:sp>
        <p:nvSpPr>
          <p:cNvPr id="11" name="Line 83">
            <a:extLst>
              <a:ext uri="{FF2B5EF4-FFF2-40B4-BE49-F238E27FC236}">
                <a16:creationId xmlns:a16="http://schemas.microsoft.com/office/drawing/2014/main" id="{A1C532A3-F21E-62EE-5349-7935822B8CA1}"/>
              </a:ext>
            </a:extLst>
          </p:cNvPr>
          <p:cNvSpPr>
            <a:spLocks noChangeShapeType="1"/>
          </p:cNvSpPr>
          <p:nvPr/>
        </p:nvSpPr>
        <p:spPr bwMode="auto">
          <a:xfrm>
            <a:off x="2011362" y="1835943"/>
            <a:ext cx="3810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endParaRPr lang="fr-FR"/>
          </a:p>
        </p:txBody>
      </p:sp>
      <p:sp>
        <p:nvSpPr>
          <p:cNvPr id="12" name="Line 84">
            <a:extLst>
              <a:ext uri="{FF2B5EF4-FFF2-40B4-BE49-F238E27FC236}">
                <a16:creationId xmlns:a16="http://schemas.microsoft.com/office/drawing/2014/main" id="{4D214940-7ADA-2D40-7198-EE368E49082F}"/>
              </a:ext>
            </a:extLst>
          </p:cNvPr>
          <p:cNvSpPr>
            <a:spLocks noChangeShapeType="1"/>
          </p:cNvSpPr>
          <p:nvPr/>
        </p:nvSpPr>
        <p:spPr bwMode="auto">
          <a:xfrm>
            <a:off x="2011362" y="1835943"/>
            <a:ext cx="0" cy="289560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endParaRPr lang="fr-FR"/>
          </a:p>
        </p:txBody>
      </p:sp>
      <p:sp>
        <p:nvSpPr>
          <p:cNvPr id="13" name="Text Box 85">
            <a:extLst>
              <a:ext uri="{FF2B5EF4-FFF2-40B4-BE49-F238E27FC236}">
                <a16:creationId xmlns:a16="http://schemas.microsoft.com/office/drawing/2014/main" id="{FC7940D2-F12C-4DAC-F45E-259037D484B9}"/>
              </a:ext>
            </a:extLst>
          </p:cNvPr>
          <p:cNvSpPr txBox="1">
            <a:spLocks noChangeArrowheads="1"/>
          </p:cNvSpPr>
          <p:nvPr/>
        </p:nvSpPr>
        <p:spPr bwMode="auto">
          <a:xfrm>
            <a:off x="2087562" y="4579143"/>
            <a:ext cx="4740275"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r>
              <a:rPr lang="en-GB" altLang="fr-FR" sz="2000" i="1"/>
              <a:t>Heading </a:t>
            </a:r>
            <a:r>
              <a:rPr lang="en-GB" altLang="fr-FR" sz="2000"/>
              <a:t>(a set of attributes)</a:t>
            </a:r>
            <a:br>
              <a:rPr lang="en-GB" altLang="fr-FR" sz="2000"/>
            </a:br>
            <a:r>
              <a:rPr lang="en-GB" altLang="fr-FR" sz="2000"/>
              <a:t>The </a:t>
            </a:r>
            <a:r>
              <a:rPr lang="en-GB" altLang="fr-FR" sz="2000" i="1"/>
              <a:t>degree</a:t>
            </a:r>
            <a:r>
              <a:rPr lang="en-GB" altLang="fr-FR" sz="2000"/>
              <a:t> of this heading is 3,</a:t>
            </a:r>
          </a:p>
          <a:p>
            <a:r>
              <a:rPr lang="en-GB" altLang="fr-FR" sz="2000"/>
              <a:t>which is also the degree of the relation.</a:t>
            </a:r>
          </a:p>
        </p:txBody>
      </p:sp>
      <p:sp>
        <p:nvSpPr>
          <p:cNvPr id="14" name="Oval 87">
            <a:extLst>
              <a:ext uri="{FF2B5EF4-FFF2-40B4-BE49-F238E27FC236}">
                <a16:creationId xmlns:a16="http://schemas.microsoft.com/office/drawing/2014/main" id="{AA013197-9903-7B59-BCEE-566679336320}"/>
              </a:ext>
            </a:extLst>
          </p:cNvPr>
          <p:cNvSpPr>
            <a:spLocks noChangeArrowheads="1"/>
          </p:cNvSpPr>
          <p:nvPr/>
        </p:nvSpPr>
        <p:spPr bwMode="auto">
          <a:xfrm>
            <a:off x="7345362" y="2812256"/>
            <a:ext cx="2971800" cy="3581400"/>
          </a:xfrm>
          <a:prstGeom prst="ellipse">
            <a:avLst/>
          </a:prstGeom>
          <a:noFill/>
          <a:ln w="38100">
            <a:solidFill>
              <a:schemeClr val="accent2">
                <a:lumMod val="75000"/>
              </a:scheme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fr-FR" sz="2400">
              <a:latin typeface="Times New Roman" panose="02020603050405020304" pitchFamily="18" charset="0"/>
            </a:endParaRPr>
          </a:p>
        </p:txBody>
      </p:sp>
      <p:sp>
        <p:nvSpPr>
          <p:cNvPr id="15" name="Oval 89">
            <a:extLst>
              <a:ext uri="{FF2B5EF4-FFF2-40B4-BE49-F238E27FC236}">
                <a16:creationId xmlns:a16="http://schemas.microsoft.com/office/drawing/2014/main" id="{7C7A5F05-7144-A35A-89F0-7B0A48B3DAC2}"/>
              </a:ext>
            </a:extLst>
          </p:cNvPr>
          <p:cNvSpPr>
            <a:spLocks noChangeArrowheads="1"/>
          </p:cNvSpPr>
          <p:nvPr/>
        </p:nvSpPr>
        <p:spPr bwMode="auto">
          <a:xfrm>
            <a:off x="1874837" y="4056856"/>
            <a:ext cx="4495800" cy="2043112"/>
          </a:xfrm>
          <a:prstGeom prst="ellipse">
            <a:avLst/>
          </a:prstGeom>
          <a:noFill/>
          <a:ln w="38100">
            <a:solidFill>
              <a:schemeClr val="accent2">
                <a:lumMod val="75000"/>
              </a:schemeClr>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endParaRPr lang="fr-FR"/>
          </a:p>
        </p:txBody>
      </p:sp>
      <p:sp>
        <p:nvSpPr>
          <p:cNvPr id="16" name="Line 90">
            <a:extLst>
              <a:ext uri="{FF2B5EF4-FFF2-40B4-BE49-F238E27FC236}">
                <a16:creationId xmlns:a16="http://schemas.microsoft.com/office/drawing/2014/main" id="{2E617423-D27D-A428-081B-60EE0E235C46}"/>
              </a:ext>
            </a:extLst>
          </p:cNvPr>
          <p:cNvSpPr>
            <a:spLocks noChangeShapeType="1"/>
          </p:cNvSpPr>
          <p:nvPr/>
        </p:nvSpPr>
        <p:spPr bwMode="auto">
          <a:xfrm flipV="1">
            <a:off x="5821362" y="2369343"/>
            <a:ext cx="304800" cy="6858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endParaRPr lang="fr-FR"/>
          </a:p>
        </p:txBody>
      </p:sp>
      <p:sp>
        <p:nvSpPr>
          <p:cNvPr id="17" name="Oval 91">
            <a:extLst>
              <a:ext uri="{FF2B5EF4-FFF2-40B4-BE49-F238E27FC236}">
                <a16:creationId xmlns:a16="http://schemas.microsoft.com/office/drawing/2014/main" id="{0B49BF1C-38C9-879E-61D9-12EC128C9769}"/>
              </a:ext>
            </a:extLst>
          </p:cNvPr>
          <p:cNvSpPr>
            <a:spLocks noChangeArrowheads="1"/>
          </p:cNvSpPr>
          <p:nvPr/>
        </p:nvSpPr>
        <p:spPr bwMode="auto">
          <a:xfrm>
            <a:off x="4373562" y="2978943"/>
            <a:ext cx="1828800" cy="457200"/>
          </a:xfrm>
          <a:prstGeom prst="ellipse">
            <a:avLst/>
          </a:prstGeom>
          <a:noFill/>
          <a:ln w="38100">
            <a:solidFill>
              <a:schemeClr val="tx2">
                <a:lumMod val="75000"/>
                <a:lumOff val="25000"/>
              </a:schemeClr>
            </a:solidFill>
            <a:prstDash val="sys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fr-FR" sz="2400">
              <a:latin typeface="Times New Roman" panose="02020603050405020304" pitchFamily="18" charset="0"/>
            </a:endParaRPr>
          </a:p>
        </p:txBody>
      </p:sp>
      <p:sp>
        <p:nvSpPr>
          <p:cNvPr id="18" name="Line 92">
            <a:extLst>
              <a:ext uri="{FF2B5EF4-FFF2-40B4-BE49-F238E27FC236}">
                <a16:creationId xmlns:a16="http://schemas.microsoft.com/office/drawing/2014/main" id="{530D479D-F52B-BF14-70C4-2229370E5DDF}"/>
              </a:ext>
            </a:extLst>
          </p:cNvPr>
          <p:cNvSpPr>
            <a:spLocks noChangeShapeType="1"/>
          </p:cNvSpPr>
          <p:nvPr/>
        </p:nvSpPr>
        <p:spPr bwMode="auto">
          <a:xfrm flipV="1">
            <a:off x="6202362" y="2369343"/>
            <a:ext cx="2286000" cy="838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endParaRPr lang="fr-FR"/>
          </a:p>
        </p:txBody>
      </p:sp>
      <p:sp>
        <p:nvSpPr>
          <p:cNvPr id="19" name="Oval 93">
            <a:extLst>
              <a:ext uri="{FF2B5EF4-FFF2-40B4-BE49-F238E27FC236}">
                <a16:creationId xmlns:a16="http://schemas.microsoft.com/office/drawing/2014/main" id="{312E54B1-859A-1170-5E6F-35E8AEA580D5}"/>
              </a:ext>
            </a:extLst>
          </p:cNvPr>
          <p:cNvSpPr>
            <a:spLocks noChangeArrowheads="1"/>
          </p:cNvSpPr>
          <p:nvPr/>
        </p:nvSpPr>
        <p:spPr bwMode="auto">
          <a:xfrm>
            <a:off x="2262187" y="3007518"/>
            <a:ext cx="1828800" cy="457200"/>
          </a:xfrm>
          <a:prstGeom prst="ellipse">
            <a:avLst/>
          </a:prstGeom>
          <a:noFill/>
          <a:ln w="38100">
            <a:solidFill>
              <a:schemeClr val="tx2">
                <a:lumMod val="75000"/>
                <a:lumOff val="25000"/>
              </a:schemeClr>
            </a:solidFill>
            <a:prstDash val="sysDash"/>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pPr>
            <a:endParaRPr lang="fr-FR" sz="2400">
              <a:latin typeface="Times New Roman" panose="02020603050405020304" pitchFamily="18" charset="0"/>
            </a:endParaRPr>
          </a:p>
        </p:txBody>
      </p:sp>
    </p:spTree>
    <p:extLst>
      <p:ext uri="{BB962C8B-B14F-4D97-AF65-F5344CB8AC3E}">
        <p14:creationId xmlns:p14="http://schemas.microsoft.com/office/powerpoint/2010/main" val="11150114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4DFE63-BFF7-50CE-D781-D3D5C2897006}"/>
              </a:ext>
            </a:extLst>
          </p:cNvPr>
          <p:cNvSpPr>
            <a:spLocks noGrp="1" noChangeArrowheads="1"/>
          </p:cNvSpPr>
          <p:nvPr/>
        </p:nvSpPr>
        <p:spPr bwMode="auto">
          <a:xfrm>
            <a:off x="1948541" y="280080"/>
            <a:ext cx="7772400" cy="914400"/>
          </a:xfrm>
          <a:prstGeom prst="rect">
            <a:avLst/>
          </a:prstGeom>
          <a:noFill/>
          <a:ln w="38100" cmpd="dbl">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algn="ctr" fontAlgn="base">
              <a:spcBef>
                <a:spcPct val="0"/>
              </a:spcBef>
              <a:spcAft>
                <a:spcPct val="0"/>
              </a:spcAft>
            </a:pPr>
            <a:r>
              <a:rPr lang="en-GB" altLang="fr-FR" sz="3200" b="1" dirty="0">
                <a:solidFill>
                  <a:schemeClr val="accent2">
                    <a:lumMod val="75000"/>
                  </a:schemeClr>
                </a:solidFill>
                <a:latin typeface="Times New Roman" panose="02020603050405020304" pitchFamily="18" charset="0"/>
                <a:cs typeface="Times New Roman" panose="02020603050405020304" pitchFamily="18" charset="0"/>
              </a:rPr>
              <a:t>What Is a DBMS?</a:t>
            </a:r>
          </a:p>
        </p:txBody>
      </p:sp>
      <p:sp>
        <p:nvSpPr>
          <p:cNvPr id="5" name="Text Box 3">
            <a:extLst>
              <a:ext uri="{FF2B5EF4-FFF2-40B4-BE49-F238E27FC236}">
                <a16:creationId xmlns:a16="http://schemas.microsoft.com/office/drawing/2014/main" id="{7C85EDF6-FC5A-9BEF-DEC5-38BA358BF37F}"/>
              </a:ext>
            </a:extLst>
          </p:cNvPr>
          <p:cNvSpPr txBox="1">
            <a:spLocks noChangeArrowheads="1"/>
          </p:cNvSpPr>
          <p:nvPr/>
        </p:nvSpPr>
        <p:spPr bwMode="auto">
          <a:xfrm>
            <a:off x="2626404" y="1996072"/>
            <a:ext cx="5616575" cy="707886"/>
          </a:xfrm>
          <a:prstGeom prst="rect">
            <a:avLst/>
          </a:prstGeom>
          <a:noFill/>
        </p:spPr>
        <p:txBody>
          <a:bodyPr wrap="square">
            <a:spAutoFit/>
          </a:bodyPr>
          <a:lstStyle>
            <a:defPPr rtl="0">
              <a:defRPr lang="fr-fr"/>
            </a:defPPr>
            <a:lvl1pPr>
              <a:defRPr sz="2000">
                <a:latin typeface="Times New Roman" panose="02020603050405020304" pitchFamily="18" charset="0"/>
                <a:cs typeface="Times New Roman" panose="02020603050405020304" pitchFamily="18" charset="0"/>
              </a:defRPr>
            </a:lvl1pPr>
          </a:lstStyle>
          <a:p>
            <a:r>
              <a:rPr lang="en-GB" altLang="fr-FR" dirty="0"/>
              <a:t>A piece of software for managing databases and providing access to them.</a:t>
            </a:r>
          </a:p>
        </p:txBody>
      </p:sp>
      <p:sp>
        <p:nvSpPr>
          <p:cNvPr id="6" name="Text Box 4">
            <a:extLst>
              <a:ext uri="{FF2B5EF4-FFF2-40B4-BE49-F238E27FC236}">
                <a16:creationId xmlns:a16="http://schemas.microsoft.com/office/drawing/2014/main" id="{8A025F04-D81F-63D4-45C1-598D66E19AD0}"/>
              </a:ext>
            </a:extLst>
          </p:cNvPr>
          <p:cNvSpPr txBox="1">
            <a:spLocks noChangeArrowheads="1"/>
          </p:cNvSpPr>
          <p:nvPr/>
        </p:nvSpPr>
        <p:spPr bwMode="auto">
          <a:xfrm>
            <a:off x="2626404" y="2947084"/>
            <a:ext cx="6248400" cy="1015663"/>
          </a:xfrm>
          <a:prstGeom prst="rect">
            <a:avLst/>
          </a:prstGeom>
          <a:noFill/>
        </p:spPr>
        <p:txBody>
          <a:bodyPr wrap="square">
            <a:spAutoFit/>
          </a:bodyPr>
          <a:lstStyle>
            <a:defPPr rtl="0">
              <a:defRPr lang="fr-fr"/>
            </a:defPPr>
            <a:lvl1pPr>
              <a:defRPr sz="2000">
                <a:latin typeface="Times New Roman" panose="02020603050405020304" pitchFamily="18" charset="0"/>
                <a:cs typeface="Times New Roman" panose="02020603050405020304" pitchFamily="18" charset="0"/>
              </a:defRPr>
            </a:lvl1pPr>
          </a:lstStyle>
          <a:p>
            <a:r>
              <a:rPr lang="en-GB" altLang="fr-FR" dirty="0"/>
              <a:t>A DBMS responds to imperatives (“statements”) given by application programs, custom-written or general-purpose, executing on behalf of users.</a:t>
            </a:r>
          </a:p>
        </p:txBody>
      </p:sp>
      <p:sp>
        <p:nvSpPr>
          <p:cNvPr id="7" name="Text Box 6">
            <a:extLst>
              <a:ext uri="{FF2B5EF4-FFF2-40B4-BE49-F238E27FC236}">
                <a16:creationId xmlns:a16="http://schemas.microsoft.com/office/drawing/2014/main" id="{F5ACC61E-40AB-6E79-43B7-FB5D75DEB4AF}"/>
              </a:ext>
            </a:extLst>
          </p:cNvPr>
          <p:cNvSpPr txBox="1">
            <a:spLocks noChangeArrowheads="1"/>
          </p:cNvSpPr>
          <p:nvPr/>
        </p:nvSpPr>
        <p:spPr bwMode="auto">
          <a:xfrm>
            <a:off x="2626404" y="4205873"/>
            <a:ext cx="641667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rtl="0">
              <a:defRPr lang="fr-fr"/>
            </a:defPPr>
            <a:lvl1pPr fontAlgn="base">
              <a:spcBef>
                <a:spcPct val="0"/>
              </a:spcBef>
              <a:spcAft>
                <a:spcPct val="0"/>
              </a:spcAft>
              <a:defRPr sz="2000">
                <a:latin typeface="Times New Roman" panose="02020603050405020304" pitchFamily="18" charset="0"/>
                <a:cs typeface="Times New Roman" panose="02020603050405020304" pitchFamily="18" charset="0"/>
              </a:defRPr>
            </a:lvl1pPr>
            <a:lvl2pPr fontAlgn="base">
              <a:spcBef>
                <a:spcPct val="0"/>
              </a:spcBef>
              <a:spcAft>
                <a:spcPct val="0"/>
              </a:spcAft>
              <a:defRPr sz="2400">
                <a:latin typeface="Times New Roman" panose="02020603050405020304" pitchFamily="18" charset="0"/>
              </a:defRPr>
            </a:lvl2pPr>
            <a:lvl3pPr fontAlgn="base">
              <a:spcBef>
                <a:spcPct val="0"/>
              </a:spcBef>
              <a:spcAft>
                <a:spcPct val="0"/>
              </a:spcAft>
              <a:defRPr sz="2400">
                <a:latin typeface="Times New Roman" panose="02020603050405020304" pitchFamily="18" charset="0"/>
              </a:defRPr>
            </a:lvl3pPr>
            <a:lvl4pPr fontAlgn="base">
              <a:spcBef>
                <a:spcPct val="0"/>
              </a:spcBef>
              <a:spcAft>
                <a:spcPct val="0"/>
              </a:spcAft>
              <a:defRPr sz="2400">
                <a:latin typeface="Times New Roman" panose="02020603050405020304" pitchFamily="18" charset="0"/>
              </a:defRPr>
            </a:lvl4pPr>
            <a:lvl5pPr fontAlgn="base">
              <a:spcBef>
                <a:spcPct val="0"/>
              </a:spcBef>
              <a:spcAft>
                <a:spcPct val="0"/>
              </a:spcAft>
              <a:defRPr sz="2400">
                <a:latin typeface="Times New Roman" panose="02020603050405020304" pitchFamily="18" charset="0"/>
              </a:defRPr>
            </a:lvl5pPr>
            <a:lvl6pPr defTabSz="914400">
              <a:defRPr sz="2400">
                <a:latin typeface="Times New Roman" panose="02020603050405020304" pitchFamily="18" charset="0"/>
              </a:defRPr>
            </a:lvl6pPr>
            <a:lvl7pPr defTabSz="914400">
              <a:defRPr sz="2400">
                <a:latin typeface="Times New Roman" panose="02020603050405020304" pitchFamily="18" charset="0"/>
              </a:defRPr>
            </a:lvl7pPr>
            <a:lvl8pPr defTabSz="914400">
              <a:defRPr sz="2400">
                <a:latin typeface="Times New Roman" panose="02020603050405020304" pitchFamily="18" charset="0"/>
              </a:defRPr>
            </a:lvl8pPr>
            <a:lvl9pPr defTabSz="914400">
              <a:defRPr sz="2400">
                <a:latin typeface="Times New Roman" panose="02020603050405020304" pitchFamily="18" charset="0"/>
              </a:defRPr>
            </a:lvl9pPr>
          </a:lstStyle>
          <a:p>
            <a:r>
              <a:rPr lang="en-GB" altLang="fr-FR" dirty="0"/>
              <a:t>Imperatives are written in the database language of the DBMS (e.g., SQL).</a:t>
            </a:r>
          </a:p>
        </p:txBody>
      </p:sp>
      <p:sp>
        <p:nvSpPr>
          <p:cNvPr id="8" name="Text Box 7">
            <a:extLst>
              <a:ext uri="{FF2B5EF4-FFF2-40B4-BE49-F238E27FC236}">
                <a16:creationId xmlns:a16="http://schemas.microsoft.com/office/drawing/2014/main" id="{D15942D2-43D4-475A-E82A-076D316F3E15}"/>
              </a:ext>
            </a:extLst>
          </p:cNvPr>
          <p:cNvSpPr txBox="1">
            <a:spLocks noChangeArrowheads="1"/>
          </p:cNvSpPr>
          <p:nvPr/>
        </p:nvSpPr>
        <p:spPr bwMode="auto">
          <a:xfrm>
            <a:off x="2626404" y="5156885"/>
            <a:ext cx="702627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r>
              <a:rPr lang="en-GB" altLang="fr-FR" sz="2000" dirty="0">
                <a:cs typeface="Times New Roman" panose="02020603050405020304" pitchFamily="18" charset="0"/>
              </a:rPr>
              <a:t>Responses</a:t>
            </a:r>
            <a:r>
              <a:rPr lang="en-GB" altLang="fr-FR" dirty="0"/>
              <a:t> include completion codes, messages and results of </a:t>
            </a:r>
            <a:r>
              <a:rPr lang="en-GB" altLang="fr-FR" i="1" dirty="0"/>
              <a:t>queries</a:t>
            </a:r>
            <a:r>
              <a:rPr lang="en-GB" altLang="fr-FR" dirty="0"/>
              <a:t>.</a:t>
            </a:r>
          </a:p>
        </p:txBody>
      </p:sp>
      <p:sp>
        <p:nvSpPr>
          <p:cNvPr id="9" name="Flèche : bas 8">
            <a:extLst>
              <a:ext uri="{FF2B5EF4-FFF2-40B4-BE49-F238E27FC236}">
                <a16:creationId xmlns:a16="http://schemas.microsoft.com/office/drawing/2014/main" id="{8CB0234D-7287-56CE-693B-232603C61806}"/>
              </a:ext>
            </a:extLst>
          </p:cNvPr>
          <p:cNvSpPr/>
          <p:nvPr/>
        </p:nvSpPr>
        <p:spPr>
          <a:xfrm>
            <a:off x="5638798" y="996561"/>
            <a:ext cx="391886" cy="1143000"/>
          </a:xfrm>
          <a:prstGeom prst="downArrow">
            <a:avLst/>
          </a:prstGeom>
          <a:noFill/>
          <a:ln w="38100">
            <a:solidFill>
              <a:schemeClr val="bg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452839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8A26931-F0AA-6AF8-2DA6-407F5F0A13C1}"/>
              </a:ext>
            </a:extLst>
          </p:cNvPr>
          <p:cNvSpPr/>
          <p:nvPr/>
        </p:nvSpPr>
        <p:spPr>
          <a:xfrm>
            <a:off x="1194703" y="369234"/>
            <a:ext cx="9802593" cy="6270172"/>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pSp>
        <p:nvGrpSpPr>
          <p:cNvPr id="13" name="Groupe 12">
            <a:extLst>
              <a:ext uri="{FF2B5EF4-FFF2-40B4-BE49-F238E27FC236}">
                <a16:creationId xmlns:a16="http://schemas.microsoft.com/office/drawing/2014/main" id="{83E1AECF-C131-C69A-9B08-4E5C38A2DBC5}"/>
              </a:ext>
            </a:extLst>
          </p:cNvPr>
          <p:cNvGrpSpPr/>
          <p:nvPr/>
        </p:nvGrpSpPr>
        <p:grpSpPr>
          <a:xfrm>
            <a:off x="1088571" y="1241852"/>
            <a:ext cx="9013371" cy="5397554"/>
            <a:chOff x="2264229" y="805543"/>
            <a:chExt cx="7883982" cy="5397554"/>
          </a:xfrm>
        </p:grpSpPr>
        <p:sp>
          <p:nvSpPr>
            <p:cNvPr id="12" name="Rectangle 11">
              <a:extLst>
                <a:ext uri="{FF2B5EF4-FFF2-40B4-BE49-F238E27FC236}">
                  <a16:creationId xmlns:a16="http://schemas.microsoft.com/office/drawing/2014/main" id="{DD31470F-E5AB-8D85-8E66-441E8D4426FB}"/>
                </a:ext>
              </a:extLst>
            </p:cNvPr>
            <p:cNvSpPr/>
            <p:nvPr/>
          </p:nvSpPr>
          <p:spPr>
            <a:xfrm>
              <a:off x="2264229" y="805543"/>
              <a:ext cx="7883982" cy="5397554"/>
            </a:xfrm>
            <a:prstGeom prst="rect">
              <a:avLst/>
            </a:prstGeom>
            <a:solidFill>
              <a:srgbClr val="EFED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1" name="Groupe 10">
              <a:extLst>
                <a:ext uri="{FF2B5EF4-FFF2-40B4-BE49-F238E27FC236}">
                  <a16:creationId xmlns:a16="http://schemas.microsoft.com/office/drawing/2014/main" id="{4D2B4652-655F-B618-6D71-36F2574989D0}"/>
                </a:ext>
              </a:extLst>
            </p:cNvPr>
            <p:cNvGrpSpPr/>
            <p:nvPr/>
          </p:nvGrpSpPr>
          <p:grpSpPr>
            <a:xfrm>
              <a:off x="2552700" y="990600"/>
              <a:ext cx="7086600" cy="4887686"/>
              <a:chOff x="2552700" y="990600"/>
              <a:chExt cx="7086600" cy="4887686"/>
            </a:xfrm>
            <a:solidFill>
              <a:srgbClr val="EFEDE3"/>
            </a:solidFill>
          </p:grpSpPr>
          <p:sp>
            <p:nvSpPr>
              <p:cNvPr id="2" name="Text Box 3">
                <a:extLst>
                  <a:ext uri="{FF2B5EF4-FFF2-40B4-BE49-F238E27FC236}">
                    <a16:creationId xmlns:a16="http://schemas.microsoft.com/office/drawing/2014/main" id="{F106DA8C-895E-FC8E-EDD6-AE5BA52ECA84}"/>
                  </a:ext>
                </a:extLst>
              </p:cNvPr>
              <p:cNvSpPr txBox="1">
                <a:spLocks noChangeArrowheads="1"/>
              </p:cNvSpPr>
              <p:nvPr/>
            </p:nvSpPr>
            <p:spPr bwMode="auto">
              <a:xfrm>
                <a:off x="2590800" y="5421086"/>
                <a:ext cx="7010400" cy="45720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rtl="0">
                  <a:defRPr lang="fr-fr"/>
                </a:defPPr>
                <a:lvl1pPr fontAlgn="base">
                  <a:spcBef>
                    <a:spcPct val="50000"/>
                  </a:spcBef>
                  <a:spcAft>
                    <a:spcPct val="0"/>
                  </a:spcAft>
                  <a:defRPr sz="2400">
                    <a:latin typeface="Times New Roman" panose="02020603050405020304" pitchFamily="18" charset="0"/>
                  </a:defRPr>
                </a:lvl1pPr>
                <a:lvl2pPr fontAlgn="base">
                  <a:spcBef>
                    <a:spcPct val="0"/>
                  </a:spcBef>
                  <a:spcAft>
                    <a:spcPct val="0"/>
                  </a:spcAft>
                  <a:defRPr sz="2400">
                    <a:latin typeface="Times New Roman" panose="02020603050405020304" pitchFamily="18" charset="0"/>
                  </a:defRPr>
                </a:lvl2pPr>
                <a:lvl3pPr fontAlgn="base">
                  <a:spcBef>
                    <a:spcPct val="0"/>
                  </a:spcBef>
                  <a:spcAft>
                    <a:spcPct val="0"/>
                  </a:spcAft>
                  <a:defRPr sz="2400">
                    <a:latin typeface="Times New Roman" panose="02020603050405020304" pitchFamily="18" charset="0"/>
                  </a:defRPr>
                </a:lvl3pPr>
                <a:lvl4pPr fontAlgn="base">
                  <a:spcBef>
                    <a:spcPct val="0"/>
                  </a:spcBef>
                  <a:spcAft>
                    <a:spcPct val="0"/>
                  </a:spcAft>
                  <a:defRPr sz="2400">
                    <a:latin typeface="Times New Roman" panose="02020603050405020304" pitchFamily="18" charset="0"/>
                  </a:defRPr>
                </a:lvl4pPr>
                <a:lvl5pPr fontAlgn="base">
                  <a:spcBef>
                    <a:spcPct val="0"/>
                  </a:spcBef>
                  <a:spcAft>
                    <a:spcPct val="0"/>
                  </a:spcAft>
                  <a:defRPr sz="2400">
                    <a:latin typeface="Times New Roman" panose="02020603050405020304" pitchFamily="18" charset="0"/>
                  </a:defRPr>
                </a:lvl5pPr>
                <a:lvl6pPr defTabSz="914400">
                  <a:defRPr sz="2400">
                    <a:latin typeface="Times New Roman" panose="02020603050405020304" pitchFamily="18" charset="0"/>
                  </a:defRPr>
                </a:lvl6pPr>
                <a:lvl7pPr defTabSz="914400">
                  <a:defRPr sz="2400">
                    <a:latin typeface="Times New Roman" panose="02020603050405020304" pitchFamily="18" charset="0"/>
                  </a:defRPr>
                </a:lvl7pPr>
                <a:lvl8pPr defTabSz="914400">
                  <a:defRPr sz="2400">
                    <a:latin typeface="Times New Roman" panose="02020603050405020304" pitchFamily="18" charset="0"/>
                  </a:defRPr>
                </a:lvl8pPr>
                <a:lvl9pPr defTabSz="914400">
                  <a:defRPr sz="2400">
                    <a:latin typeface="Times New Roman" panose="02020603050405020304" pitchFamily="18" charset="0"/>
                  </a:defRPr>
                </a:lvl9pPr>
              </a:lstStyle>
              <a:p>
                <a:r>
                  <a:rPr lang="en-GB" altLang="fr-FR" dirty="0"/>
                  <a:t>Now, how does a relational DBMS do these things? … </a:t>
                </a:r>
              </a:p>
            </p:txBody>
          </p:sp>
          <p:sp>
            <p:nvSpPr>
              <p:cNvPr id="3" name="Text Box 4">
                <a:extLst>
                  <a:ext uri="{FF2B5EF4-FFF2-40B4-BE49-F238E27FC236}">
                    <a16:creationId xmlns:a16="http://schemas.microsoft.com/office/drawing/2014/main" id="{41534820-77BF-7574-A12D-2980CC8A0E8B}"/>
                  </a:ext>
                </a:extLst>
              </p:cNvPr>
              <p:cNvSpPr txBox="1">
                <a:spLocks noChangeArrowheads="1"/>
              </p:cNvSpPr>
              <p:nvPr/>
            </p:nvSpPr>
            <p:spPr bwMode="auto">
              <a:xfrm>
                <a:off x="2781300" y="1524000"/>
                <a:ext cx="6248400" cy="45720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rtl="0">
                  <a:defRPr lang="fr-fr"/>
                </a:defPPr>
                <a:lvl1pPr fontAlgn="base">
                  <a:spcBef>
                    <a:spcPct val="50000"/>
                  </a:spcBef>
                  <a:spcAft>
                    <a:spcPct val="0"/>
                  </a:spcAft>
                  <a:defRPr sz="2400">
                    <a:latin typeface="Times New Roman" panose="02020603050405020304" pitchFamily="18" charset="0"/>
                  </a:defRPr>
                </a:lvl1pPr>
                <a:lvl2pPr fontAlgn="base">
                  <a:spcBef>
                    <a:spcPct val="0"/>
                  </a:spcBef>
                  <a:spcAft>
                    <a:spcPct val="0"/>
                  </a:spcAft>
                  <a:defRPr sz="2400">
                    <a:latin typeface="Times New Roman" panose="02020603050405020304" pitchFamily="18" charset="0"/>
                  </a:defRPr>
                </a:lvl2pPr>
                <a:lvl3pPr fontAlgn="base">
                  <a:spcBef>
                    <a:spcPct val="0"/>
                  </a:spcBef>
                  <a:spcAft>
                    <a:spcPct val="0"/>
                  </a:spcAft>
                  <a:defRPr sz="2400">
                    <a:latin typeface="Times New Roman" panose="02020603050405020304" pitchFamily="18" charset="0"/>
                  </a:defRPr>
                </a:lvl3pPr>
                <a:lvl4pPr fontAlgn="base">
                  <a:spcBef>
                    <a:spcPct val="0"/>
                  </a:spcBef>
                  <a:spcAft>
                    <a:spcPct val="0"/>
                  </a:spcAft>
                  <a:defRPr sz="2400">
                    <a:latin typeface="Times New Roman" panose="02020603050405020304" pitchFamily="18" charset="0"/>
                  </a:defRPr>
                </a:lvl4pPr>
                <a:lvl5pPr fontAlgn="base">
                  <a:spcBef>
                    <a:spcPct val="0"/>
                  </a:spcBef>
                  <a:spcAft>
                    <a:spcPct val="0"/>
                  </a:spcAft>
                  <a:defRPr sz="2400">
                    <a:latin typeface="Times New Roman" panose="02020603050405020304" pitchFamily="18" charset="0"/>
                  </a:defRPr>
                </a:lvl5pPr>
                <a:lvl6pPr defTabSz="914400">
                  <a:defRPr sz="2400">
                    <a:latin typeface="Times New Roman" panose="02020603050405020304" pitchFamily="18" charset="0"/>
                  </a:defRPr>
                </a:lvl6pPr>
                <a:lvl7pPr defTabSz="914400">
                  <a:defRPr sz="2400">
                    <a:latin typeface="Times New Roman" panose="02020603050405020304" pitchFamily="18" charset="0"/>
                  </a:defRPr>
                </a:lvl7pPr>
                <a:lvl8pPr defTabSz="914400">
                  <a:defRPr sz="2400">
                    <a:latin typeface="Times New Roman" panose="02020603050405020304" pitchFamily="18" charset="0"/>
                  </a:defRPr>
                </a:lvl8pPr>
                <a:lvl9pPr defTabSz="914400">
                  <a:defRPr sz="2400">
                    <a:latin typeface="Times New Roman" panose="02020603050405020304" pitchFamily="18" charset="0"/>
                  </a:defRPr>
                </a:lvl9pPr>
              </a:lstStyle>
              <a:p>
                <a:r>
                  <a:rPr lang="en-GB" altLang="fr-FR" dirty="0"/>
                  <a:t> creates and destroys variables</a:t>
                </a:r>
              </a:p>
            </p:txBody>
          </p:sp>
          <p:sp>
            <p:nvSpPr>
              <p:cNvPr id="4" name="Text Box 7">
                <a:extLst>
                  <a:ext uri="{FF2B5EF4-FFF2-40B4-BE49-F238E27FC236}">
                    <a16:creationId xmlns:a16="http://schemas.microsoft.com/office/drawing/2014/main" id="{049678FA-280D-770C-EA53-E35E9E23AE6C}"/>
                  </a:ext>
                </a:extLst>
              </p:cNvPr>
              <p:cNvSpPr txBox="1">
                <a:spLocks noChangeArrowheads="1"/>
              </p:cNvSpPr>
              <p:nvPr/>
            </p:nvSpPr>
            <p:spPr bwMode="auto">
              <a:xfrm>
                <a:off x="2781300" y="3352800"/>
                <a:ext cx="6400800" cy="830997"/>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rtl="0">
                  <a:defRPr lang="fr-fr"/>
                </a:defPPr>
                <a:lvl1pPr fontAlgn="base">
                  <a:spcBef>
                    <a:spcPct val="50000"/>
                  </a:spcBef>
                  <a:spcAft>
                    <a:spcPct val="0"/>
                  </a:spcAft>
                  <a:defRPr sz="2400">
                    <a:latin typeface="Times New Roman" panose="02020603050405020304" pitchFamily="18" charset="0"/>
                  </a:defRPr>
                </a:lvl1pPr>
                <a:lvl2pPr fontAlgn="base">
                  <a:spcBef>
                    <a:spcPct val="0"/>
                  </a:spcBef>
                  <a:spcAft>
                    <a:spcPct val="0"/>
                  </a:spcAft>
                  <a:defRPr sz="2400">
                    <a:latin typeface="Times New Roman" panose="02020603050405020304" pitchFamily="18" charset="0"/>
                  </a:defRPr>
                </a:lvl2pPr>
                <a:lvl3pPr fontAlgn="base">
                  <a:spcBef>
                    <a:spcPct val="0"/>
                  </a:spcBef>
                  <a:spcAft>
                    <a:spcPct val="0"/>
                  </a:spcAft>
                  <a:defRPr sz="2400">
                    <a:latin typeface="Times New Roman" panose="02020603050405020304" pitchFamily="18" charset="0"/>
                  </a:defRPr>
                </a:lvl3pPr>
                <a:lvl4pPr fontAlgn="base">
                  <a:spcBef>
                    <a:spcPct val="0"/>
                  </a:spcBef>
                  <a:spcAft>
                    <a:spcPct val="0"/>
                  </a:spcAft>
                  <a:defRPr sz="2400">
                    <a:latin typeface="Times New Roman" panose="02020603050405020304" pitchFamily="18" charset="0"/>
                  </a:defRPr>
                </a:lvl4pPr>
                <a:lvl5pPr fontAlgn="base">
                  <a:spcBef>
                    <a:spcPct val="0"/>
                  </a:spcBef>
                  <a:spcAft>
                    <a:spcPct val="0"/>
                  </a:spcAft>
                  <a:defRPr sz="2400">
                    <a:latin typeface="Times New Roman" panose="02020603050405020304" pitchFamily="18" charset="0"/>
                  </a:defRPr>
                </a:lvl5pPr>
                <a:lvl6pPr defTabSz="914400">
                  <a:defRPr sz="2400">
                    <a:latin typeface="Times New Roman" panose="02020603050405020304" pitchFamily="18" charset="0"/>
                  </a:defRPr>
                </a:lvl6pPr>
                <a:lvl7pPr defTabSz="914400">
                  <a:defRPr sz="2400">
                    <a:latin typeface="Times New Roman" panose="02020603050405020304" pitchFamily="18" charset="0"/>
                  </a:defRPr>
                </a:lvl7pPr>
                <a:lvl8pPr defTabSz="914400">
                  <a:defRPr sz="2400">
                    <a:latin typeface="Times New Roman" panose="02020603050405020304" pitchFamily="18" charset="0"/>
                  </a:defRPr>
                </a:lvl8pPr>
                <a:lvl9pPr defTabSz="914400">
                  <a:defRPr sz="2400">
                    <a:latin typeface="Times New Roman" panose="02020603050405020304" pitchFamily="18" charset="0"/>
                  </a:defRPr>
                </a:lvl9pPr>
              </a:lstStyle>
              <a:p>
                <a:r>
                  <a:rPr lang="en-GB" altLang="fr-FR" dirty="0"/>
                  <a:t> updates variables (honouring constraints and</a:t>
                </a:r>
                <a:br>
                  <a:rPr lang="en-GB" altLang="fr-FR" dirty="0"/>
                </a:br>
                <a:r>
                  <a:rPr lang="en-GB" altLang="fr-FR" dirty="0"/>
                  <a:t>  authorisations)</a:t>
                </a:r>
              </a:p>
            </p:txBody>
          </p:sp>
          <p:sp>
            <p:nvSpPr>
              <p:cNvPr id="5" name="Text Box 8">
                <a:extLst>
                  <a:ext uri="{FF2B5EF4-FFF2-40B4-BE49-F238E27FC236}">
                    <a16:creationId xmlns:a16="http://schemas.microsoft.com/office/drawing/2014/main" id="{58BBC5C6-5079-E231-3F9A-EF379599C02A}"/>
                  </a:ext>
                </a:extLst>
              </p:cNvPr>
              <p:cNvSpPr txBox="1">
                <a:spLocks noChangeArrowheads="1"/>
              </p:cNvSpPr>
              <p:nvPr/>
            </p:nvSpPr>
            <p:spPr bwMode="auto">
              <a:xfrm>
                <a:off x="2781300" y="1981200"/>
                <a:ext cx="6858000" cy="45720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rtl="0">
                  <a:defRPr lang="fr-fr"/>
                </a:defPPr>
                <a:lvl1pPr fontAlgn="base">
                  <a:spcBef>
                    <a:spcPct val="50000"/>
                  </a:spcBef>
                  <a:spcAft>
                    <a:spcPct val="0"/>
                  </a:spcAft>
                  <a:defRPr sz="2400">
                    <a:latin typeface="Times New Roman" panose="02020603050405020304" pitchFamily="18" charset="0"/>
                  </a:defRPr>
                </a:lvl1pPr>
                <a:lvl2pPr fontAlgn="base">
                  <a:spcBef>
                    <a:spcPct val="0"/>
                  </a:spcBef>
                  <a:spcAft>
                    <a:spcPct val="0"/>
                  </a:spcAft>
                  <a:defRPr sz="2400">
                    <a:latin typeface="Times New Roman" panose="02020603050405020304" pitchFamily="18" charset="0"/>
                  </a:defRPr>
                </a:lvl2pPr>
                <a:lvl3pPr fontAlgn="base">
                  <a:spcBef>
                    <a:spcPct val="0"/>
                  </a:spcBef>
                  <a:spcAft>
                    <a:spcPct val="0"/>
                  </a:spcAft>
                  <a:defRPr sz="2400">
                    <a:latin typeface="Times New Roman" panose="02020603050405020304" pitchFamily="18" charset="0"/>
                  </a:defRPr>
                </a:lvl3pPr>
                <a:lvl4pPr fontAlgn="base">
                  <a:spcBef>
                    <a:spcPct val="0"/>
                  </a:spcBef>
                  <a:spcAft>
                    <a:spcPct val="0"/>
                  </a:spcAft>
                  <a:defRPr sz="2400">
                    <a:latin typeface="Times New Roman" panose="02020603050405020304" pitchFamily="18" charset="0"/>
                  </a:defRPr>
                </a:lvl4pPr>
                <a:lvl5pPr fontAlgn="base">
                  <a:spcBef>
                    <a:spcPct val="0"/>
                  </a:spcBef>
                  <a:spcAft>
                    <a:spcPct val="0"/>
                  </a:spcAft>
                  <a:defRPr sz="2400">
                    <a:latin typeface="Times New Roman" panose="02020603050405020304" pitchFamily="18" charset="0"/>
                  </a:defRPr>
                </a:lvl5pPr>
                <a:lvl6pPr defTabSz="914400">
                  <a:defRPr sz="2400">
                    <a:latin typeface="Times New Roman" panose="02020603050405020304" pitchFamily="18" charset="0"/>
                  </a:defRPr>
                </a:lvl6pPr>
                <a:lvl7pPr defTabSz="914400">
                  <a:defRPr sz="2400">
                    <a:latin typeface="Times New Roman" panose="02020603050405020304" pitchFamily="18" charset="0"/>
                  </a:defRPr>
                </a:lvl7pPr>
                <a:lvl8pPr defTabSz="914400">
                  <a:defRPr sz="2400">
                    <a:latin typeface="Times New Roman" panose="02020603050405020304" pitchFamily="18" charset="0"/>
                  </a:defRPr>
                </a:lvl8pPr>
                <a:lvl9pPr defTabSz="914400">
                  <a:defRPr sz="2400">
                    <a:latin typeface="Times New Roman" panose="02020603050405020304" pitchFamily="18" charset="0"/>
                  </a:defRPr>
                </a:lvl9pPr>
              </a:lstStyle>
              <a:p>
                <a:r>
                  <a:rPr lang="en-GB" altLang="fr-FR" dirty="0"/>
                  <a:t> takes note of integrity rules (constraints)</a:t>
                </a:r>
              </a:p>
            </p:txBody>
          </p:sp>
          <p:sp>
            <p:nvSpPr>
              <p:cNvPr id="6" name="Text Box 9">
                <a:extLst>
                  <a:ext uri="{FF2B5EF4-FFF2-40B4-BE49-F238E27FC236}">
                    <a16:creationId xmlns:a16="http://schemas.microsoft.com/office/drawing/2014/main" id="{1D550138-9011-E014-3E94-780EE144E46A}"/>
                  </a:ext>
                </a:extLst>
              </p:cNvPr>
              <p:cNvSpPr txBox="1">
                <a:spLocks noChangeArrowheads="1"/>
              </p:cNvSpPr>
              <p:nvPr/>
            </p:nvSpPr>
            <p:spPr bwMode="auto">
              <a:xfrm>
                <a:off x="2781300" y="4267200"/>
                <a:ext cx="6248400" cy="45720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rtl="0">
                  <a:defRPr lang="fr-fr"/>
                </a:defPPr>
                <a:lvl1pPr fontAlgn="base">
                  <a:spcBef>
                    <a:spcPct val="50000"/>
                  </a:spcBef>
                  <a:spcAft>
                    <a:spcPct val="0"/>
                  </a:spcAft>
                  <a:defRPr sz="2400">
                    <a:latin typeface="Times New Roman" panose="02020603050405020304" pitchFamily="18" charset="0"/>
                  </a:defRPr>
                </a:lvl1pPr>
                <a:lvl2pPr fontAlgn="base">
                  <a:spcBef>
                    <a:spcPct val="0"/>
                  </a:spcBef>
                  <a:spcAft>
                    <a:spcPct val="0"/>
                  </a:spcAft>
                  <a:defRPr sz="2400">
                    <a:latin typeface="Times New Roman" panose="02020603050405020304" pitchFamily="18" charset="0"/>
                  </a:defRPr>
                </a:lvl2pPr>
                <a:lvl3pPr fontAlgn="base">
                  <a:spcBef>
                    <a:spcPct val="0"/>
                  </a:spcBef>
                  <a:spcAft>
                    <a:spcPct val="0"/>
                  </a:spcAft>
                  <a:defRPr sz="2400">
                    <a:latin typeface="Times New Roman" panose="02020603050405020304" pitchFamily="18" charset="0"/>
                  </a:defRPr>
                </a:lvl3pPr>
                <a:lvl4pPr fontAlgn="base">
                  <a:spcBef>
                    <a:spcPct val="0"/>
                  </a:spcBef>
                  <a:spcAft>
                    <a:spcPct val="0"/>
                  </a:spcAft>
                  <a:defRPr sz="2400">
                    <a:latin typeface="Times New Roman" panose="02020603050405020304" pitchFamily="18" charset="0"/>
                  </a:defRPr>
                </a:lvl4pPr>
                <a:lvl5pPr fontAlgn="base">
                  <a:spcBef>
                    <a:spcPct val="0"/>
                  </a:spcBef>
                  <a:spcAft>
                    <a:spcPct val="0"/>
                  </a:spcAft>
                  <a:defRPr sz="2400">
                    <a:latin typeface="Times New Roman" panose="02020603050405020304" pitchFamily="18" charset="0"/>
                  </a:defRPr>
                </a:lvl5pPr>
                <a:lvl6pPr defTabSz="914400">
                  <a:defRPr sz="2400">
                    <a:latin typeface="Times New Roman" panose="02020603050405020304" pitchFamily="18" charset="0"/>
                  </a:defRPr>
                </a:lvl6pPr>
                <a:lvl7pPr defTabSz="914400">
                  <a:defRPr sz="2400">
                    <a:latin typeface="Times New Roman" panose="02020603050405020304" pitchFamily="18" charset="0"/>
                  </a:defRPr>
                </a:lvl7pPr>
                <a:lvl8pPr defTabSz="914400">
                  <a:defRPr sz="2400">
                    <a:latin typeface="Times New Roman" panose="02020603050405020304" pitchFamily="18" charset="0"/>
                  </a:defRPr>
                </a:lvl8pPr>
                <a:lvl9pPr defTabSz="914400">
                  <a:defRPr sz="2400">
                    <a:latin typeface="Times New Roman" panose="02020603050405020304" pitchFamily="18" charset="0"/>
                  </a:defRPr>
                </a:lvl9pPr>
              </a:lstStyle>
              <a:p>
                <a:r>
                  <a:rPr lang="en-GB" altLang="fr-FR" dirty="0"/>
                  <a:t> provides results of queries</a:t>
                </a:r>
              </a:p>
            </p:txBody>
          </p:sp>
          <p:sp>
            <p:nvSpPr>
              <p:cNvPr id="7" name="Text Box 10">
                <a:extLst>
                  <a:ext uri="{FF2B5EF4-FFF2-40B4-BE49-F238E27FC236}">
                    <a16:creationId xmlns:a16="http://schemas.microsoft.com/office/drawing/2014/main" id="{1A59EAC0-784A-54D0-4482-DBD9AABD54F5}"/>
                  </a:ext>
                </a:extLst>
              </p:cNvPr>
              <p:cNvSpPr txBox="1">
                <a:spLocks noChangeArrowheads="1"/>
              </p:cNvSpPr>
              <p:nvPr/>
            </p:nvSpPr>
            <p:spPr bwMode="auto">
              <a:xfrm>
                <a:off x="2781300" y="2514600"/>
                <a:ext cx="6858000" cy="830997"/>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rtl="0">
                  <a:defRPr lang="fr-fr"/>
                </a:defPPr>
                <a:lvl1pPr fontAlgn="base">
                  <a:spcBef>
                    <a:spcPct val="50000"/>
                  </a:spcBef>
                  <a:spcAft>
                    <a:spcPct val="0"/>
                  </a:spcAft>
                  <a:defRPr sz="2400">
                    <a:latin typeface="Times New Roman" panose="02020603050405020304" pitchFamily="18" charset="0"/>
                  </a:defRPr>
                </a:lvl1pPr>
                <a:lvl2pPr fontAlgn="base">
                  <a:spcBef>
                    <a:spcPct val="0"/>
                  </a:spcBef>
                  <a:spcAft>
                    <a:spcPct val="0"/>
                  </a:spcAft>
                  <a:defRPr sz="2400">
                    <a:latin typeface="Times New Roman" panose="02020603050405020304" pitchFamily="18" charset="0"/>
                  </a:defRPr>
                </a:lvl2pPr>
                <a:lvl3pPr fontAlgn="base">
                  <a:spcBef>
                    <a:spcPct val="0"/>
                  </a:spcBef>
                  <a:spcAft>
                    <a:spcPct val="0"/>
                  </a:spcAft>
                  <a:defRPr sz="2400">
                    <a:latin typeface="Times New Roman" panose="02020603050405020304" pitchFamily="18" charset="0"/>
                  </a:defRPr>
                </a:lvl3pPr>
                <a:lvl4pPr fontAlgn="base">
                  <a:spcBef>
                    <a:spcPct val="0"/>
                  </a:spcBef>
                  <a:spcAft>
                    <a:spcPct val="0"/>
                  </a:spcAft>
                  <a:defRPr sz="2400">
                    <a:latin typeface="Times New Roman" panose="02020603050405020304" pitchFamily="18" charset="0"/>
                  </a:defRPr>
                </a:lvl4pPr>
                <a:lvl5pPr fontAlgn="base">
                  <a:spcBef>
                    <a:spcPct val="0"/>
                  </a:spcBef>
                  <a:spcAft>
                    <a:spcPct val="0"/>
                  </a:spcAft>
                  <a:defRPr sz="2400">
                    <a:latin typeface="Times New Roman" panose="02020603050405020304" pitchFamily="18" charset="0"/>
                  </a:defRPr>
                </a:lvl5pPr>
                <a:lvl6pPr defTabSz="914400">
                  <a:defRPr sz="2400">
                    <a:latin typeface="Times New Roman" panose="02020603050405020304" pitchFamily="18" charset="0"/>
                  </a:defRPr>
                </a:lvl6pPr>
                <a:lvl7pPr defTabSz="914400">
                  <a:defRPr sz="2400">
                    <a:latin typeface="Times New Roman" panose="02020603050405020304" pitchFamily="18" charset="0"/>
                  </a:defRPr>
                </a:lvl7pPr>
                <a:lvl8pPr defTabSz="914400">
                  <a:defRPr sz="2400">
                    <a:latin typeface="Times New Roman" panose="02020603050405020304" pitchFamily="18" charset="0"/>
                  </a:defRPr>
                </a:lvl8pPr>
                <a:lvl9pPr defTabSz="914400">
                  <a:defRPr sz="2400">
                    <a:latin typeface="Times New Roman" panose="02020603050405020304" pitchFamily="18" charset="0"/>
                  </a:defRPr>
                </a:lvl9pPr>
              </a:lstStyle>
              <a:p>
                <a:r>
                  <a:rPr lang="en-GB" altLang="fr-FR" dirty="0"/>
                  <a:t> takes note of authorisations (who is allowed to do </a:t>
                </a:r>
                <a:br>
                  <a:rPr lang="en-GB" altLang="fr-FR" dirty="0"/>
                </a:br>
                <a:r>
                  <a:rPr lang="en-GB" altLang="fr-FR" dirty="0"/>
                  <a:t>  what, to what)</a:t>
                </a:r>
              </a:p>
            </p:txBody>
          </p:sp>
          <p:sp>
            <p:nvSpPr>
              <p:cNvPr id="8" name="Text Box 11">
                <a:extLst>
                  <a:ext uri="{FF2B5EF4-FFF2-40B4-BE49-F238E27FC236}">
                    <a16:creationId xmlns:a16="http://schemas.microsoft.com/office/drawing/2014/main" id="{50EF082C-2DAA-032A-F620-103422711576}"/>
                  </a:ext>
                </a:extLst>
              </p:cNvPr>
              <p:cNvSpPr txBox="1">
                <a:spLocks noChangeArrowheads="1"/>
              </p:cNvSpPr>
              <p:nvPr/>
            </p:nvSpPr>
            <p:spPr bwMode="auto">
              <a:xfrm>
                <a:off x="2781300" y="4876800"/>
                <a:ext cx="6248400" cy="45720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rtl="0">
                  <a:defRPr lang="fr-fr"/>
                </a:defPPr>
                <a:lvl1pPr fontAlgn="base">
                  <a:spcBef>
                    <a:spcPct val="50000"/>
                  </a:spcBef>
                  <a:spcAft>
                    <a:spcPct val="0"/>
                  </a:spcAft>
                  <a:defRPr sz="2400">
                    <a:latin typeface="Times New Roman" panose="02020603050405020304" pitchFamily="18" charset="0"/>
                  </a:defRPr>
                </a:lvl1pPr>
                <a:lvl2pPr fontAlgn="base">
                  <a:spcBef>
                    <a:spcPct val="0"/>
                  </a:spcBef>
                  <a:spcAft>
                    <a:spcPct val="0"/>
                  </a:spcAft>
                  <a:defRPr sz="2400">
                    <a:latin typeface="Times New Roman" panose="02020603050405020304" pitchFamily="18" charset="0"/>
                  </a:defRPr>
                </a:lvl2pPr>
                <a:lvl3pPr fontAlgn="base">
                  <a:spcBef>
                    <a:spcPct val="0"/>
                  </a:spcBef>
                  <a:spcAft>
                    <a:spcPct val="0"/>
                  </a:spcAft>
                  <a:defRPr sz="2400">
                    <a:latin typeface="Times New Roman" panose="02020603050405020304" pitchFamily="18" charset="0"/>
                  </a:defRPr>
                </a:lvl3pPr>
                <a:lvl4pPr fontAlgn="base">
                  <a:spcBef>
                    <a:spcPct val="0"/>
                  </a:spcBef>
                  <a:spcAft>
                    <a:spcPct val="0"/>
                  </a:spcAft>
                  <a:defRPr sz="2400">
                    <a:latin typeface="Times New Roman" panose="02020603050405020304" pitchFamily="18" charset="0"/>
                  </a:defRPr>
                </a:lvl4pPr>
                <a:lvl5pPr fontAlgn="base">
                  <a:spcBef>
                    <a:spcPct val="0"/>
                  </a:spcBef>
                  <a:spcAft>
                    <a:spcPct val="0"/>
                  </a:spcAft>
                  <a:defRPr sz="2400">
                    <a:latin typeface="Times New Roman" panose="02020603050405020304" pitchFamily="18" charset="0"/>
                  </a:defRPr>
                </a:lvl5pPr>
                <a:lvl6pPr defTabSz="914400">
                  <a:defRPr sz="2400">
                    <a:latin typeface="Times New Roman" panose="02020603050405020304" pitchFamily="18" charset="0"/>
                  </a:defRPr>
                </a:lvl6pPr>
                <a:lvl7pPr defTabSz="914400">
                  <a:defRPr sz="2400">
                    <a:latin typeface="Times New Roman" panose="02020603050405020304" pitchFamily="18" charset="0"/>
                  </a:defRPr>
                </a:lvl7pPr>
                <a:lvl8pPr defTabSz="914400">
                  <a:defRPr sz="2400">
                    <a:latin typeface="Times New Roman" panose="02020603050405020304" pitchFamily="18" charset="0"/>
                  </a:defRPr>
                </a:lvl8pPr>
                <a:lvl9pPr defTabSz="914400">
                  <a:defRPr sz="2400">
                    <a:latin typeface="Times New Roman" panose="02020603050405020304" pitchFamily="18" charset="0"/>
                  </a:defRPr>
                </a:lvl9pPr>
              </a:lstStyle>
              <a:p>
                <a:r>
                  <a:rPr lang="en-GB" altLang="fr-FR" dirty="0"/>
                  <a:t> and more</a:t>
                </a:r>
              </a:p>
            </p:txBody>
          </p:sp>
          <p:sp>
            <p:nvSpPr>
              <p:cNvPr id="9" name="Text Box 12">
                <a:extLst>
                  <a:ext uri="{FF2B5EF4-FFF2-40B4-BE49-F238E27FC236}">
                    <a16:creationId xmlns:a16="http://schemas.microsoft.com/office/drawing/2014/main" id="{D357C446-B3A2-F123-415B-C9C91BDC682E}"/>
                  </a:ext>
                </a:extLst>
              </p:cNvPr>
              <p:cNvSpPr txBox="1">
                <a:spLocks noChangeArrowheads="1"/>
              </p:cNvSpPr>
              <p:nvPr/>
            </p:nvSpPr>
            <p:spPr bwMode="auto">
              <a:xfrm>
                <a:off x="2552700" y="990600"/>
                <a:ext cx="7010400" cy="45720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defPPr>
                  <a:defRPr lang="en-GB"/>
                </a:defPPr>
                <a:lvl1pPr algn="l" rtl="0" fontAlgn="base">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a:lstStyle>
              <a:p>
                <a:pPr>
                  <a:spcBef>
                    <a:spcPct val="50000"/>
                  </a:spcBef>
                </a:pPr>
                <a:r>
                  <a:rPr lang="en-GB" altLang="fr-FR" dirty="0"/>
                  <a:t>In </a:t>
                </a:r>
                <a:r>
                  <a:rPr lang="en-GB" altLang="fr-FR" sz="2000" dirty="0">
                    <a:cs typeface="Times New Roman" panose="02020603050405020304" pitchFamily="18" charset="0"/>
                  </a:rPr>
                  <a:t>response</a:t>
                </a:r>
                <a:r>
                  <a:rPr lang="en-GB" altLang="fr-FR" dirty="0"/>
                  <a:t> to requests given by application programs:</a:t>
                </a:r>
              </a:p>
            </p:txBody>
          </p:sp>
        </p:grpSp>
      </p:grpSp>
    </p:spTree>
    <p:extLst>
      <p:ext uri="{BB962C8B-B14F-4D97-AF65-F5344CB8AC3E}">
        <p14:creationId xmlns:p14="http://schemas.microsoft.com/office/powerpoint/2010/main" val="3049227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4DFE63-BFF7-50CE-D781-D3D5C2897006}"/>
              </a:ext>
            </a:extLst>
          </p:cNvPr>
          <p:cNvSpPr>
            <a:spLocks noGrp="1" noChangeArrowheads="1"/>
          </p:cNvSpPr>
          <p:nvPr/>
        </p:nvSpPr>
        <p:spPr bwMode="auto">
          <a:xfrm>
            <a:off x="1679347" y="279830"/>
            <a:ext cx="7772400" cy="914400"/>
          </a:xfrm>
          <a:prstGeom prst="rect">
            <a:avLst/>
          </a:prstGeom>
          <a:noFill/>
          <a:ln w="38100" cmpd="dbl">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Times New Roman" panose="02020603050405020304" pitchFamily="18" charset="0"/>
              </a:defRPr>
            </a:lvl2pPr>
            <a:lvl3pPr algn="ctr" rtl="0" fontAlgn="base">
              <a:spcBef>
                <a:spcPct val="0"/>
              </a:spcBef>
              <a:spcAft>
                <a:spcPct val="0"/>
              </a:spcAft>
              <a:defRPr sz="4400">
                <a:solidFill>
                  <a:schemeClr val="tx2"/>
                </a:solidFill>
                <a:latin typeface="Times New Roman" panose="02020603050405020304" pitchFamily="18" charset="0"/>
              </a:defRPr>
            </a:lvl3pPr>
            <a:lvl4pPr algn="ctr" rtl="0" fontAlgn="base">
              <a:spcBef>
                <a:spcPct val="0"/>
              </a:spcBef>
              <a:spcAft>
                <a:spcPct val="0"/>
              </a:spcAft>
              <a:defRPr sz="4400">
                <a:solidFill>
                  <a:schemeClr val="tx2"/>
                </a:solidFill>
                <a:latin typeface="Times New Roman" panose="02020603050405020304" pitchFamily="18" charset="0"/>
              </a:defRPr>
            </a:lvl4pPr>
            <a:lvl5pPr algn="ctr" rtl="0" fontAlgn="base">
              <a:spcBef>
                <a:spcPct val="0"/>
              </a:spcBef>
              <a:spcAft>
                <a:spcPct val="0"/>
              </a:spcAft>
              <a:defRPr sz="4400">
                <a:solidFill>
                  <a:schemeClr val="tx2"/>
                </a:solidFill>
                <a:latin typeface="Times New Roman" panose="02020603050405020304" pitchFamily="18" charset="0"/>
              </a:defRPr>
            </a:lvl5pPr>
            <a:lvl6pPr marL="457200" algn="ctr" rtl="0" fontAlgn="base">
              <a:spcBef>
                <a:spcPct val="0"/>
              </a:spcBef>
              <a:spcAft>
                <a:spcPct val="0"/>
              </a:spcAft>
              <a:defRPr sz="4400">
                <a:solidFill>
                  <a:schemeClr val="tx2"/>
                </a:solidFill>
                <a:latin typeface="Times New Roman" panose="02020603050405020304" pitchFamily="18" charset="0"/>
              </a:defRPr>
            </a:lvl6pPr>
            <a:lvl7pPr marL="914400" algn="ctr" rtl="0" fontAlgn="base">
              <a:spcBef>
                <a:spcPct val="0"/>
              </a:spcBef>
              <a:spcAft>
                <a:spcPct val="0"/>
              </a:spcAft>
              <a:defRPr sz="4400">
                <a:solidFill>
                  <a:schemeClr val="tx2"/>
                </a:solidFill>
                <a:latin typeface="Times New Roman" panose="02020603050405020304" pitchFamily="18" charset="0"/>
              </a:defRPr>
            </a:lvl7pPr>
            <a:lvl8pPr marL="1371600" algn="ctr" rtl="0" fontAlgn="base">
              <a:spcBef>
                <a:spcPct val="0"/>
              </a:spcBef>
              <a:spcAft>
                <a:spcPct val="0"/>
              </a:spcAft>
              <a:defRPr sz="4400">
                <a:solidFill>
                  <a:schemeClr val="tx2"/>
                </a:solidFill>
                <a:latin typeface="Times New Roman" panose="02020603050405020304" pitchFamily="18" charset="0"/>
              </a:defRPr>
            </a:lvl8pPr>
            <a:lvl9pPr marL="1828800" algn="ctr" rtl="0" fontAlgn="base">
              <a:spcBef>
                <a:spcPct val="0"/>
              </a:spcBef>
              <a:spcAft>
                <a:spcPct val="0"/>
              </a:spcAft>
              <a:defRPr sz="4400">
                <a:solidFill>
                  <a:schemeClr val="tx2"/>
                </a:solidFill>
                <a:latin typeface="Times New Roman" panose="02020603050405020304" pitchFamily="18" charset="0"/>
              </a:defRPr>
            </a:lvl9pPr>
          </a:lstStyle>
          <a:p>
            <a:r>
              <a:rPr lang="en-GB" altLang="fr-FR" sz="3200" b="1" dirty="0">
                <a:solidFill>
                  <a:schemeClr val="accent2">
                    <a:lumMod val="75000"/>
                  </a:schemeClr>
                </a:solidFill>
                <a:latin typeface="Times New Roman" panose="02020603050405020304" pitchFamily="18" charset="0"/>
                <a:ea typeface="+mn-ea"/>
                <a:cs typeface="Times New Roman" panose="02020603050405020304" pitchFamily="18" charset="0"/>
              </a:rPr>
              <a:t>What Is a RDBMS?</a:t>
            </a:r>
          </a:p>
        </p:txBody>
      </p:sp>
      <p:sp>
        <p:nvSpPr>
          <p:cNvPr id="11" name="ZoneTexte 10">
            <a:extLst>
              <a:ext uri="{FF2B5EF4-FFF2-40B4-BE49-F238E27FC236}">
                <a16:creationId xmlns:a16="http://schemas.microsoft.com/office/drawing/2014/main" id="{E0A16EFD-8A77-9DD5-D85A-B26675D2EE4A}"/>
              </a:ext>
            </a:extLst>
          </p:cNvPr>
          <p:cNvSpPr txBox="1"/>
          <p:nvPr/>
        </p:nvSpPr>
        <p:spPr>
          <a:xfrm>
            <a:off x="631371" y="2118403"/>
            <a:ext cx="8969829" cy="2246769"/>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A relational </a:t>
            </a:r>
            <a:r>
              <a:rPr lang="en-US" sz="2000" dirty="0">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database</a:t>
            </a:r>
            <a:r>
              <a:rPr lang="en-US" sz="2000" dirty="0">
                <a:latin typeface="Times New Roman" panose="02020603050405020304" pitchFamily="18" charset="0"/>
                <a:cs typeface="Times New Roman" panose="02020603050405020304" pitchFamily="18" charset="0"/>
              </a:rPr>
              <a:t> management system (RDBMS) is a collection of programs and capabilities that enable IT teams and others to create, update, administer and otherwise interact with a </a:t>
            </a:r>
            <a:r>
              <a:rPr lang="en-US" sz="200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relational database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RDBMSes</a:t>
            </a:r>
            <a:r>
              <a:rPr lang="en-US" sz="2000" dirty="0">
                <a:latin typeface="Times New Roman" panose="02020603050405020304" pitchFamily="18" charset="0"/>
                <a:cs typeface="Times New Roman" panose="02020603050405020304" pitchFamily="18" charset="0"/>
              </a:rPr>
              <a:t> store data in the form of tables, with most commercial relational database management systems using </a:t>
            </a:r>
            <a:r>
              <a:rPr lang="en-US" sz="2000"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Structured Query Language</a:t>
            </a:r>
            <a:r>
              <a:rPr lang="en-US" sz="2000" dirty="0">
                <a:latin typeface="Times New Roman" panose="02020603050405020304" pitchFamily="18" charset="0"/>
                <a:cs typeface="Times New Roman" panose="02020603050405020304" pitchFamily="18" charset="0"/>
              </a:rPr>
              <a:t> (SQL) to access the database. However, since SQL was invented after the initial development of the relational model, it is not necessary for RDBMS use.</a:t>
            </a:r>
            <a:endParaRPr lang="fr-FR" sz="2000" dirty="0">
              <a:latin typeface="Times New Roman" panose="02020603050405020304" pitchFamily="18" charset="0"/>
              <a:cs typeface="Times New Roman" panose="02020603050405020304" pitchFamily="18" charset="0"/>
            </a:endParaRPr>
          </a:p>
        </p:txBody>
      </p:sp>
      <p:sp>
        <p:nvSpPr>
          <p:cNvPr id="13" name="ZoneTexte 12">
            <a:extLst>
              <a:ext uri="{FF2B5EF4-FFF2-40B4-BE49-F238E27FC236}">
                <a16:creationId xmlns:a16="http://schemas.microsoft.com/office/drawing/2014/main" id="{96202798-BB83-A454-F714-E16436680095}"/>
              </a:ext>
            </a:extLst>
          </p:cNvPr>
          <p:cNvSpPr txBox="1"/>
          <p:nvPr/>
        </p:nvSpPr>
        <p:spPr>
          <a:xfrm>
            <a:off x="1382486" y="4554944"/>
            <a:ext cx="6618515" cy="1631216"/>
          </a:xfrm>
          <a:prstGeom prst="rect">
            <a:avLst/>
          </a:prstGeom>
          <a:noFill/>
        </p:spPr>
        <p:txBody>
          <a:bodyPr wrap="square">
            <a:spAutoFit/>
          </a:bodyPr>
          <a:lstStyle>
            <a:defPPr rtl="0">
              <a:defRPr lang="fr-fr"/>
            </a:defPPr>
            <a:lvl1pPr>
              <a:defRPr sz="2000">
                <a:latin typeface="Times New Roman" panose="02020603050405020304" pitchFamily="18" charset="0"/>
                <a:cs typeface="Times New Roman" panose="02020603050405020304" pitchFamily="18" charset="0"/>
              </a:defRPr>
            </a:lvl1pPr>
          </a:lstStyle>
          <a:p>
            <a:r>
              <a:rPr lang="en-US" dirty="0"/>
              <a:t>The RDBMS is the most popular database system among organizations across the world. It provides a dependable method of storing and retrieving large amounts of data while offering a combination of system performance and ease of implementation.</a:t>
            </a:r>
            <a:endParaRPr lang="fr-FR" dirty="0"/>
          </a:p>
        </p:txBody>
      </p:sp>
      <p:sp>
        <p:nvSpPr>
          <p:cNvPr id="15" name="Flèche : bas 14">
            <a:extLst>
              <a:ext uri="{FF2B5EF4-FFF2-40B4-BE49-F238E27FC236}">
                <a16:creationId xmlns:a16="http://schemas.microsoft.com/office/drawing/2014/main" id="{D94A467F-455D-6A76-8C62-E742DCC1AA81}"/>
              </a:ext>
            </a:extLst>
          </p:cNvPr>
          <p:cNvSpPr/>
          <p:nvPr/>
        </p:nvSpPr>
        <p:spPr>
          <a:xfrm>
            <a:off x="5369604" y="975403"/>
            <a:ext cx="391886" cy="1143000"/>
          </a:xfrm>
          <a:prstGeom prst="downArrow">
            <a:avLst/>
          </a:prstGeom>
          <a:noFill/>
          <a:ln w="38100">
            <a:solidFill>
              <a:schemeClr val="bg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451790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4">
            <a:extLst>
              <a:ext uri="{FF2B5EF4-FFF2-40B4-BE49-F238E27FC236}">
                <a16:creationId xmlns:a16="http://schemas.microsoft.com/office/drawing/2014/main" id="{34167948-9A44-112D-4E8A-C8BD2CAD1A1C}"/>
              </a:ext>
            </a:extLst>
          </p:cNvPr>
          <p:cNvSpPr txBox="1"/>
          <p:nvPr/>
        </p:nvSpPr>
        <p:spPr>
          <a:xfrm>
            <a:off x="424543" y="1841242"/>
            <a:ext cx="4769481" cy="5016758"/>
          </a:xfrm>
          <a:prstGeom prst="rect">
            <a:avLst/>
          </a:prstGeom>
          <a:noFill/>
        </p:spPr>
        <p:txBody>
          <a:bodyPr wrap="square">
            <a:spAutoFit/>
          </a:bodyPr>
          <a:lstStyle>
            <a:defPPr rtl="0">
              <a:defRPr lang="fr-fr"/>
            </a:defPPr>
            <a:lvl1pPr fontAlgn="base">
              <a:defRPr sz="2000">
                <a:latin typeface="Times New Roman" panose="02020603050405020304" pitchFamily="18" charset="0"/>
                <a:cs typeface="Times New Roman" panose="02020603050405020304" pitchFamily="18" charset="0"/>
              </a:defRPr>
            </a:lvl1pPr>
          </a:lstStyle>
          <a:p>
            <a:pPr marL="342900" indent="-342900">
              <a:buFont typeface="Arial" panose="020B0604020202020204" pitchFamily="34" charset="0"/>
              <a:buChar char="•"/>
            </a:pPr>
            <a:r>
              <a:rPr lang="en-US" dirty="0"/>
              <a:t>Other advantages of the RDBMS include:</a:t>
            </a:r>
          </a:p>
          <a:p>
            <a:pPr marL="342900" indent="-342900">
              <a:buFont typeface="Arial" panose="020B0604020202020204" pitchFamily="34" charset="0"/>
              <a:buChar char="•"/>
            </a:pPr>
            <a:r>
              <a:rPr lang="en-US" dirty="0"/>
              <a:t>Flexibility -- updating data is more efficient since the changes only need to be made in one place.</a:t>
            </a:r>
          </a:p>
          <a:p>
            <a:pPr marL="342900" indent="-342900">
              <a:buFont typeface="Arial" panose="020B0604020202020204" pitchFamily="34" charset="0"/>
              <a:buChar char="•"/>
            </a:pPr>
            <a:r>
              <a:rPr lang="en-US" dirty="0"/>
              <a:t>Maintenance -- database administrators can easily maintain, control and update data in the database. Backups also become easier since automation tools included in the RDBMS automate these tasks.</a:t>
            </a:r>
          </a:p>
          <a:p>
            <a:pPr marL="342900" indent="-342900">
              <a:buFont typeface="Arial" panose="020B0604020202020204" pitchFamily="34" charset="0"/>
              <a:buChar char="•"/>
            </a:pPr>
            <a:r>
              <a:rPr lang="en-US" dirty="0"/>
              <a:t>Data structure -- the table format used in </a:t>
            </a:r>
            <a:r>
              <a:rPr lang="en-US" dirty="0" err="1"/>
              <a:t>RDBMSes</a:t>
            </a:r>
            <a:r>
              <a:rPr lang="en-US" dirty="0"/>
              <a:t> is easy to understand and provides an organized and structural manner through which entries are matched by firing queries</a:t>
            </a:r>
          </a:p>
        </p:txBody>
      </p:sp>
      <p:sp>
        <p:nvSpPr>
          <p:cNvPr id="6" name="ZoneTexte 5">
            <a:extLst>
              <a:ext uri="{FF2B5EF4-FFF2-40B4-BE49-F238E27FC236}">
                <a16:creationId xmlns:a16="http://schemas.microsoft.com/office/drawing/2014/main" id="{291CF1D6-037E-B9B0-DFE6-593E731A1B20}"/>
              </a:ext>
            </a:extLst>
          </p:cNvPr>
          <p:cNvSpPr txBox="1"/>
          <p:nvPr/>
        </p:nvSpPr>
        <p:spPr>
          <a:xfrm>
            <a:off x="6226628" y="2061686"/>
            <a:ext cx="5254783" cy="3170099"/>
          </a:xfrm>
          <a:prstGeom prst="rect">
            <a:avLst/>
          </a:prstGeom>
          <a:noFill/>
        </p:spPr>
        <p:txBody>
          <a:bodyPr wrap="square">
            <a:spAutoFit/>
          </a:bodyPr>
          <a:lstStyle>
            <a:defPPr rtl="0">
              <a:defRPr lang="fr-fr"/>
            </a:defPPr>
            <a:lvl1pPr fontAlgn="base">
              <a:defRPr sz="2000">
                <a:latin typeface="Times New Roman" panose="02020603050405020304" pitchFamily="18" charset="0"/>
                <a:cs typeface="Times New Roman" panose="02020603050405020304" pitchFamily="18" charset="0"/>
              </a:defRPr>
            </a:lvl1pPr>
          </a:lstStyle>
          <a:p>
            <a:pPr marL="342900" indent="-342900">
              <a:buFont typeface="Arial" panose="020B0604020202020204" pitchFamily="34" charset="0"/>
              <a:buChar char="•"/>
            </a:pPr>
            <a:r>
              <a:rPr lang="en-US" dirty="0"/>
              <a:t>Relational database management systems are frequently used in disciplines such as manufacturing, human resources and banking. The system is also useful for airlines that need to store ticket service and passenger documentation information as well as universities maintaining student databases.</a:t>
            </a:r>
          </a:p>
          <a:p>
            <a:pPr marL="342900" indent="-342900">
              <a:buFont typeface="Arial" panose="020B0604020202020204" pitchFamily="34" charset="0"/>
              <a:buChar char="•"/>
            </a:pPr>
            <a:r>
              <a:rPr lang="en-US" dirty="0"/>
              <a:t>Some examples of specific systems that use RDBMS include IBM, Oracle, MySQL, Microsoft </a:t>
            </a:r>
            <a:r>
              <a:rPr lang="en-US" dirty="0" err="1"/>
              <a:t>SQLServer</a:t>
            </a:r>
            <a:r>
              <a:rPr lang="en-US" dirty="0"/>
              <a:t> and PostgreSQL.</a:t>
            </a:r>
          </a:p>
        </p:txBody>
      </p:sp>
      <p:sp>
        <p:nvSpPr>
          <p:cNvPr id="8" name="Flèche : angle droit 7">
            <a:extLst>
              <a:ext uri="{FF2B5EF4-FFF2-40B4-BE49-F238E27FC236}">
                <a16:creationId xmlns:a16="http://schemas.microsoft.com/office/drawing/2014/main" id="{7D0209A0-01EA-59ED-9D36-79E900C1A7C5}"/>
              </a:ext>
            </a:extLst>
          </p:cNvPr>
          <p:cNvSpPr/>
          <p:nvPr/>
        </p:nvSpPr>
        <p:spPr>
          <a:xfrm rot="5400000">
            <a:off x="6344835" y="1016248"/>
            <a:ext cx="1306285" cy="784592"/>
          </a:xfrm>
          <a:prstGeom prst="bentUpArrow">
            <a:avLst/>
          </a:prstGeom>
          <a:solidFill>
            <a:srgbClr val="EFEDE3"/>
          </a:solidFill>
          <a:ln w="28575">
            <a:solidFill>
              <a:schemeClr val="tx2">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Flèche : angle droit 9">
            <a:extLst>
              <a:ext uri="{FF2B5EF4-FFF2-40B4-BE49-F238E27FC236}">
                <a16:creationId xmlns:a16="http://schemas.microsoft.com/office/drawing/2014/main" id="{44D8E241-3BD4-4266-0234-F68CDC7A84D3}"/>
              </a:ext>
            </a:extLst>
          </p:cNvPr>
          <p:cNvSpPr/>
          <p:nvPr/>
        </p:nvSpPr>
        <p:spPr>
          <a:xfrm rot="5400000">
            <a:off x="644673" y="836662"/>
            <a:ext cx="1177682" cy="784592"/>
          </a:xfrm>
          <a:prstGeom prst="bentUpArrow">
            <a:avLst/>
          </a:prstGeom>
          <a:ln w="28575">
            <a:solidFill>
              <a:schemeClr val="tx2">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2" name="Groupe 11">
            <a:extLst>
              <a:ext uri="{FF2B5EF4-FFF2-40B4-BE49-F238E27FC236}">
                <a16:creationId xmlns:a16="http://schemas.microsoft.com/office/drawing/2014/main" id="{1FB175CC-F43D-485D-125E-FCCC74FD58B1}"/>
              </a:ext>
            </a:extLst>
          </p:cNvPr>
          <p:cNvGrpSpPr/>
          <p:nvPr/>
        </p:nvGrpSpPr>
        <p:grpSpPr>
          <a:xfrm>
            <a:off x="265095" y="126312"/>
            <a:ext cx="4550228" cy="666126"/>
            <a:chOff x="6502609" y="4718184"/>
            <a:chExt cx="4550228" cy="666126"/>
          </a:xfrm>
        </p:grpSpPr>
        <p:sp>
          <p:nvSpPr>
            <p:cNvPr id="9" name="Rectangle 8">
              <a:extLst>
                <a:ext uri="{FF2B5EF4-FFF2-40B4-BE49-F238E27FC236}">
                  <a16:creationId xmlns:a16="http://schemas.microsoft.com/office/drawing/2014/main" id="{8940F58B-9FCB-769B-1C99-12CF3FBFD10B}"/>
                </a:ext>
              </a:extLst>
            </p:cNvPr>
            <p:cNvSpPr/>
            <p:nvPr/>
          </p:nvSpPr>
          <p:spPr>
            <a:xfrm>
              <a:off x="6502609" y="4718184"/>
              <a:ext cx="4550228" cy="666126"/>
            </a:xfrm>
            <a:prstGeom prst="rect">
              <a:avLst/>
            </a:pr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1" name="ZoneTexte 10">
              <a:extLst>
                <a:ext uri="{FF2B5EF4-FFF2-40B4-BE49-F238E27FC236}">
                  <a16:creationId xmlns:a16="http://schemas.microsoft.com/office/drawing/2014/main" id="{8417116D-00CD-DBD5-603F-8FFA04AE0385}"/>
                </a:ext>
              </a:extLst>
            </p:cNvPr>
            <p:cNvSpPr txBox="1"/>
            <p:nvPr/>
          </p:nvSpPr>
          <p:spPr>
            <a:xfrm>
              <a:off x="6780262" y="4820415"/>
              <a:ext cx="4061909" cy="461665"/>
            </a:xfrm>
            <a:prstGeom prst="rect">
              <a:avLst/>
            </a:prstGeom>
            <a:noFill/>
          </p:spPr>
          <p:txBody>
            <a:bodyPr wrap="square">
              <a:spAutoFit/>
            </a:bodyPr>
            <a:lstStyle/>
            <a:p>
              <a:pPr algn="l"/>
              <a:r>
                <a:rPr lang="en-US" sz="2400" b="1" dirty="0">
                  <a:solidFill>
                    <a:schemeClr val="accent2">
                      <a:lumMod val="75000"/>
                    </a:schemeClr>
                  </a:solidFill>
                  <a:latin typeface="Montserrat" panose="00000500000000000000" pitchFamily="2" charset="0"/>
                </a:rPr>
                <a:t>Advantages of MySQL</a:t>
              </a:r>
            </a:p>
          </p:txBody>
        </p:sp>
      </p:grpSp>
      <p:grpSp>
        <p:nvGrpSpPr>
          <p:cNvPr id="13" name="Groupe 12">
            <a:extLst>
              <a:ext uri="{FF2B5EF4-FFF2-40B4-BE49-F238E27FC236}">
                <a16:creationId xmlns:a16="http://schemas.microsoft.com/office/drawing/2014/main" id="{F2B7EC68-D958-F98C-E63B-5EC8024C3764}"/>
              </a:ext>
            </a:extLst>
          </p:cNvPr>
          <p:cNvGrpSpPr/>
          <p:nvPr/>
        </p:nvGrpSpPr>
        <p:grpSpPr>
          <a:xfrm>
            <a:off x="6226628" y="228543"/>
            <a:ext cx="4833258" cy="666126"/>
            <a:chOff x="6502609" y="4718184"/>
            <a:chExt cx="4833258" cy="666126"/>
          </a:xfrm>
        </p:grpSpPr>
        <p:sp>
          <p:nvSpPr>
            <p:cNvPr id="14" name="Rectangle 13">
              <a:extLst>
                <a:ext uri="{FF2B5EF4-FFF2-40B4-BE49-F238E27FC236}">
                  <a16:creationId xmlns:a16="http://schemas.microsoft.com/office/drawing/2014/main" id="{C3D98AE4-F7F4-72CD-2CF3-D730873FA62E}"/>
                </a:ext>
              </a:extLst>
            </p:cNvPr>
            <p:cNvSpPr/>
            <p:nvPr/>
          </p:nvSpPr>
          <p:spPr>
            <a:xfrm>
              <a:off x="6502609" y="4718184"/>
              <a:ext cx="4550228" cy="666126"/>
            </a:xfrm>
            <a:prstGeom prst="rect">
              <a:avLst/>
            </a:pr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5" name="ZoneTexte 14">
              <a:extLst>
                <a:ext uri="{FF2B5EF4-FFF2-40B4-BE49-F238E27FC236}">
                  <a16:creationId xmlns:a16="http://schemas.microsoft.com/office/drawing/2014/main" id="{177141FF-9D7B-90B2-E0F2-3249380F2AFA}"/>
                </a:ext>
              </a:extLst>
            </p:cNvPr>
            <p:cNvSpPr txBox="1"/>
            <p:nvPr/>
          </p:nvSpPr>
          <p:spPr>
            <a:xfrm>
              <a:off x="7273958" y="4820414"/>
              <a:ext cx="4061909" cy="461665"/>
            </a:xfrm>
            <a:prstGeom prst="rect">
              <a:avLst/>
            </a:prstGeom>
            <a:noFill/>
          </p:spPr>
          <p:txBody>
            <a:bodyPr wrap="square">
              <a:spAutoFit/>
            </a:bodyPr>
            <a:lstStyle/>
            <a:p>
              <a:r>
                <a:rPr lang="en-US" sz="2400" b="1" dirty="0">
                  <a:solidFill>
                    <a:schemeClr val="accent2">
                      <a:lumMod val="75000"/>
                    </a:schemeClr>
                  </a:solidFill>
                  <a:latin typeface="Montserrat" panose="00000500000000000000" pitchFamily="2" charset="0"/>
                </a:rPr>
                <a:t>Uses of RDBMS</a:t>
              </a:r>
            </a:p>
          </p:txBody>
        </p:sp>
      </p:grpSp>
    </p:spTree>
    <p:extLst>
      <p:ext uri="{BB962C8B-B14F-4D97-AF65-F5344CB8AC3E}">
        <p14:creationId xmlns:p14="http://schemas.microsoft.com/office/powerpoint/2010/main" val="1881782875"/>
      </p:ext>
    </p:extLst>
  </p:cSld>
  <p:clrMapOvr>
    <a:masterClrMapping/>
  </p:clrMapOvr>
</p:sld>
</file>

<file path=ppt/theme/theme1.xml><?xml version="1.0" encoding="utf-8"?>
<a:theme xmlns:a="http://schemas.openxmlformats.org/drawingml/2006/main" name="Rogner">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6804920_TF34357615.potx" id="{CE8D3FD0-B6B2-46D1-A798-44428C4A86B6}" vid="{2C857BE5-9AB4-46EA-819B-98EE63B4608C}"/>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Conception Rognage</Template>
  <TotalTime>241</TotalTime>
  <Words>2079</Words>
  <Application>Microsoft Office PowerPoint</Application>
  <PresentationFormat>Grand écran</PresentationFormat>
  <Paragraphs>197</Paragraphs>
  <Slides>29</Slides>
  <Notes>1</Notes>
  <HiddenSlides>0</HiddenSlides>
  <MMClips>0</MMClips>
  <ScaleCrop>false</ScaleCrop>
  <HeadingPairs>
    <vt:vector size="4" baseType="variant">
      <vt:variant>
        <vt:lpstr>Thème</vt:lpstr>
      </vt:variant>
      <vt:variant>
        <vt:i4>1</vt:i4>
      </vt:variant>
      <vt:variant>
        <vt:lpstr>Titres des diapositives</vt:lpstr>
      </vt:variant>
      <vt:variant>
        <vt:i4>29</vt:i4>
      </vt:variant>
    </vt:vector>
  </HeadingPairs>
  <TitlesOfParts>
    <vt:vector size="30" baseType="lpstr">
      <vt:lpstr>Rogner</vt:lpstr>
      <vt:lpstr>relational RDBMS</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Titre Lorem Ipsum</dc:title>
  <dc:creator>Syrina Dridi</dc:creator>
  <cp:lastModifiedBy>Syrina Dridi</cp:lastModifiedBy>
  <cp:revision>23</cp:revision>
  <dcterms:created xsi:type="dcterms:W3CDTF">2022-09-03T10:20:10Z</dcterms:created>
  <dcterms:modified xsi:type="dcterms:W3CDTF">2022-09-06T20:11:10Z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